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ppt" ContentType="application/vnd.ms-powerpoi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5" r:id="rId5"/>
    <p:sldId id="264" r:id="rId6"/>
    <p:sldId id="267" r:id="rId7"/>
    <p:sldId id="279" r:id="rId8"/>
    <p:sldId id="280" r:id="rId9"/>
    <p:sldId id="276" r:id="rId10"/>
    <p:sldId id="277" r:id="rId11"/>
    <p:sldId id="281" r:id="rId12"/>
    <p:sldId id="284" r:id="rId13"/>
    <p:sldId id="285" r:id="rId14"/>
    <p:sldId id="261" r:id="rId15"/>
    <p:sldId id="282" r:id="rId16"/>
    <p:sldId id="283" r:id="rId17"/>
    <p:sldId id="286" r:id="rId18"/>
    <p:sldId id="289" r:id="rId19"/>
    <p:sldId id="287" r:id="rId20"/>
    <p:sldId id="288" r:id="rId21"/>
    <p:sldId id="266" r:id="rId2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3721"/>
    <a:srgbClr val="A20000"/>
    <a:srgbClr val="860000"/>
    <a:srgbClr val="B8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57158" y="2130425"/>
            <a:ext cx="7772400" cy="1227137"/>
          </a:xfrm>
          <a:noFill/>
        </p:spPr>
        <p:txBody>
          <a:bodyPr/>
          <a:lstStyle>
            <a:lvl1pPr algn="l">
              <a:defRPr sz="5000" b="1" cap="none" spc="0" baseline="0">
                <a:ln w="9000" cmpd="sng">
                  <a:noFill/>
                  <a:prstDash val="solid"/>
                </a:ln>
                <a:gradFill>
                  <a:gsLst>
                    <a:gs pos="0">
                      <a:srgbClr val="C00000"/>
                    </a:gs>
                    <a:gs pos="43000">
                      <a:srgbClr val="A20000"/>
                    </a:gs>
                    <a:gs pos="100000">
                      <a:srgbClr val="860000"/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85706" y="3357562"/>
            <a:ext cx="6400800" cy="642942"/>
          </a:xfrm>
        </p:spPr>
        <p:txBody>
          <a:bodyPr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zh-CN" altLang="en-US" sz="2400" b="0" kern="1200" cap="none" spc="0" dirty="0">
                <a:ln>
                  <a:noFill/>
                </a:ln>
                <a:solidFill>
                  <a:srgbClr val="3B3721"/>
                </a:solidFill>
                <a:effectLst/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>
            <a:alphaModFix amt="9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858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zh-CN" dirty="0" smtClean="0"/>
              <a:t>Kliknij, aby edytować style wzorca tekstu</a:t>
            </a:r>
          </a:p>
          <a:p>
            <a:pPr lvl="1"/>
            <a:r>
              <a:rPr lang="pl-PL" altLang="zh-CN" dirty="0" smtClean="0"/>
              <a:t>Drugi poziom</a:t>
            </a:r>
          </a:p>
          <a:p>
            <a:pPr lvl="2"/>
            <a:r>
              <a:rPr lang="pl-PL" altLang="zh-CN" dirty="0" smtClean="0"/>
              <a:t>Trzeci poziom</a:t>
            </a:r>
          </a:p>
          <a:p>
            <a:pPr lvl="3"/>
            <a:r>
              <a:rPr lang="pl-PL" altLang="zh-CN" dirty="0" smtClean="0"/>
              <a:t>Czwarty poziom</a:t>
            </a:r>
          </a:p>
          <a:p>
            <a:pPr lvl="4"/>
            <a:r>
              <a:rPr lang="pl-PL" altLang="zh-CN" dirty="0" smtClean="0"/>
              <a:t>Piąty poziom</a:t>
            </a:r>
            <a:endParaRPr lang="en-US" altLang="zh-CN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lum bright="40000"/>
          </a:blip>
          <a:srcRect/>
          <a:stretch>
            <a:fillRect/>
          </a:stretch>
        </p:blipFill>
        <p:spPr bwMode="auto">
          <a:xfrm>
            <a:off x="7452320" y="3229572"/>
            <a:ext cx="1656184" cy="3511796"/>
          </a:xfrm>
          <a:prstGeom prst="rect">
            <a:avLst/>
          </a:prstGeom>
          <a:solidFill>
            <a:schemeClr val="accent1">
              <a:alpha val="74001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lang="zh-CN" altLang="en-US" sz="3200" b="1" kern="1200" dirty="0">
          <a:ln w="9000" cmpd="sng">
            <a:noFill/>
            <a:prstDash val="solid"/>
          </a:ln>
          <a:gradFill>
            <a:gsLst>
              <a:gs pos="0">
                <a:srgbClr val="C00000"/>
              </a:gs>
              <a:gs pos="43000">
                <a:srgbClr val="A20000"/>
              </a:gs>
              <a:gs pos="100000">
                <a:srgbClr val="860000"/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宋体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宋体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宋体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edianauka.pl/sasiedztwo_punktu" TargetMode="External"/><Relationship Id="rId3" Type="http://schemas.openxmlformats.org/officeDocument/2006/relationships/image" Target="../media/image6.gif"/><Relationship Id="rId7" Type="http://schemas.openxmlformats.org/officeDocument/2006/relationships/hyperlink" Target="http://www.medianauka.pl/" TargetMode="External"/><Relationship Id="rId2" Type="http://schemas.openxmlformats.org/officeDocument/2006/relationships/hyperlink" Target="http://www.youtube.com/watch?v=qdm7cxAl-L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pl/search?hl=pl&amp;source=hp&amp;q=granica+funkcji&amp;lr=&amp;aq=f&amp;aqi=g10&amp;aql=&amp;oq=&amp;gs_rfai=" TargetMode="External"/><Relationship Id="rId5" Type="http://schemas.openxmlformats.org/officeDocument/2006/relationships/hyperlink" Target="http://www.youtube.com/watch?v=lCq4Cax2Aas" TargetMode="External"/><Relationship Id="rId4" Type="http://schemas.openxmlformats.org/officeDocument/2006/relationships/hyperlink" Target="http://www.mathvids.com/lesson/mathhelp/392-limits-and-graphs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Prezentacja_programu_Microsoft_Office_PowerPoint_97_20031.ppt"/><Relationship Id="rId7" Type="http://schemas.openxmlformats.org/officeDocument/2006/relationships/image" Target="../media/image6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hyperlink" Target="http://www.medianauka.pl/otoczenie_punktu" TargetMode="External"/><Relationship Id="rId5" Type="http://schemas.openxmlformats.org/officeDocument/2006/relationships/hyperlink" Target="http://www.medianauka.pl/" TargetMode="External"/><Relationship Id="rId4" Type="http://schemas.openxmlformats.org/officeDocument/2006/relationships/oleObject" Target="../embeddings/Prezentacja_programu_Microsoft_Office_PowerPoint_97_20032.pp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2060848"/>
            <a:ext cx="7007194" cy="288032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9600" dirty="0" smtClean="0"/>
              <a:t>Granica </a:t>
            </a:r>
            <a:br>
              <a:rPr lang="pl-PL" altLang="zh-CN" sz="9600" dirty="0" smtClean="0"/>
            </a:br>
            <a:r>
              <a:rPr lang="pl-PL" altLang="zh-CN" sz="9600" dirty="0" smtClean="0"/>
              <a:t>          funkcji</a:t>
            </a:r>
            <a:r>
              <a:rPr lang="en-US" altLang="zh-CN" sz="9600" dirty="0" smtClean="0"/>
              <a:t> </a:t>
            </a:r>
            <a:br>
              <a:rPr lang="en-US" altLang="zh-CN" sz="9600" dirty="0" smtClean="0"/>
            </a:br>
            <a:endParaRPr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pole tekstowe 3"/>
          <p:cNvSpPr txBox="1"/>
          <p:nvPr/>
        </p:nvSpPr>
        <p:spPr>
          <a:xfrm>
            <a:off x="300850" y="1371415"/>
            <a:ext cx="89146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Granicę funkcji intuicyjnie i graficznie możemy rozumieć, jako</a:t>
            </a:r>
            <a:br>
              <a:rPr lang="pl-PL" sz="2400" dirty="0" smtClean="0"/>
            </a:br>
            <a:r>
              <a:rPr lang="pl-PL" sz="2400" dirty="0" smtClean="0"/>
              <a:t>punkt na wykresie (dokładnie wartość na osi Y) do którego</a:t>
            </a:r>
            <a:br>
              <a:rPr lang="pl-PL" sz="2400" dirty="0" smtClean="0"/>
            </a:br>
            <a:r>
              <a:rPr lang="pl-PL" sz="2400" dirty="0" smtClean="0"/>
              <a:t>„dojdziemy poruszając się po wykresie w kierunku punktu x</a:t>
            </a:r>
            <a:r>
              <a:rPr lang="pl-PL" sz="2400" baseline="-25000" dirty="0" smtClean="0"/>
              <a:t>0</a:t>
            </a:r>
            <a:r>
              <a:rPr lang="pl-PL" sz="2400" dirty="0" smtClean="0"/>
              <a:t>”.  </a:t>
            </a:r>
            <a:endParaRPr lang="pl-PL" sz="2400" dirty="0"/>
          </a:p>
        </p:txBody>
      </p:sp>
      <p:grpSp>
        <p:nvGrpSpPr>
          <p:cNvPr id="5" name="Grupa 4"/>
          <p:cNvGrpSpPr/>
          <p:nvPr/>
        </p:nvGrpSpPr>
        <p:grpSpPr>
          <a:xfrm>
            <a:off x="928662" y="2714620"/>
            <a:ext cx="6215106" cy="3500462"/>
            <a:chOff x="714348" y="2017982"/>
            <a:chExt cx="6286544" cy="426853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4348" y="2017982"/>
              <a:ext cx="6286544" cy="4268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pole tekstowe 7"/>
            <p:cNvSpPr txBox="1"/>
            <p:nvPr/>
          </p:nvSpPr>
          <p:spPr>
            <a:xfrm>
              <a:off x="4972776" y="4714884"/>
              <a:ext cx="3850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x</a:t>
              </a:r>
              <a:r>
                <a:rPr lang="pl-PL" baseline="-25000" dirty="0" smtClean="0"/>
                <a:t>0</a:t>
              </a:r>
              <a:endParaRPr lang="pl-PL" dirty="0"/>
            </a:p>
          </p:txBody>
        </p:sp>
      </p:grpSp>
      <p:sp>
        <p:nvSpPr>
          <p:cNvPr id="10" name="Strzałka w prawo 9"/>
          <p:cNvSpPr/>
          <p:nvPr/>
        </p:nvSpPr>
        <p:spPr>
          <a:xfrm rot="7501876">
            <a:off x="6099063" y="2946165"/>
            <a:ext cx="466817" cy="1215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2" name="Łącznik prosty 11"/>
          <p:cNvCxnSpPr/>
          <p:nvPr/>
        </p:nvCxnSpPr>
        <p:spPr>
          <a:xfrm rot="5400000">
            <a:off x="4964909" y="4679165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13"/>
          <p:cNvCxnSpPr/>
          <p:nvPr/>
        </p:nvCxnSpPr>
        <p:spPr>
          <a:xfrm rot="10800000">
            <a:off x="3000364" y="4357694"/>
            <a:ext cx="228601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/>
          <p:cNvSpPr txBox="1"/>
          <p:nvPr/>
        </p:nvSpPr>
        <p:spPr>
          <a:xfrm>
            <a:off x="2714612" y="41433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g</a:t>
            </a:r>
            <a:endParaRPr lang="pl-PL" dirty="0"/>
          </a:p>
        </p:txBody>
      </p:sp>
      <p:sp>
        <p:nvSpPr>
          <p:cNvPr id="15" name="Strzałka w prawo 14"/>
          <p:cNvSpPr/>
          <p:nvPr/>
        </p:nvSpPr>
        <p:spPr>
          <a:xfrm rot="20902991">
            <a:off x="4073075" y="4667814"/>
            <a:ext cx="466817" cy="1215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79 -0.04514 C -0.02812 0.05301 -0.07968 0.15185 -0.0901 0.166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" y="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C 0.03107 -0.01366 0.06267 -0.02685 0.07621 -0.0319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9" name="Grupa 8"/>
          <p:cNvGrpSpPr/>
          <p:nvPr/>
        </p:nvGrpSpPr>
        <p:grpSpPr>
          <a:xfrm>
            <a:off x="285720" y="1196752"/>
            <a:ext cx="7412607" cy="1212470"/>
            <a:chOff x="285720" y="1359274"/>
            <a:chExt cx="7412607" cy="1212470"/>
          </a:xfrm>
        </p:grpSpPr>
        <p:sp>
          <p:nvSpPr>
            <p:cNvPr id="4" name="pole tekstowe 3"/>
            <p:cNvSpPr txBox="1"/>
            <p:nvPr/>
          </p:nvSpPr>
          <p:spPr>
            <a:xfrm>
              <a:off x="285720" y="1359274"/>
              <a:ext cx="741260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400" dirty="0" smtClean="0"/>
                <a:t>Jeśli ciąg {</a:t>
              </a:r>
              <a:r>
                <a:rPr lang="pl-PL" sz="2400" dirty="0" err="1" smtClean="0"/>
                <a:t>x</a:t>
              </a:r>
              <a:r>
                <a:rPr lang="pl-PL" sz="2400" baseline="-25000" dirty="0" err="1" smtClean="0"/>
                <a:t>n</a:t>
              </a:r>
              <a:r>
                <a:rPr lang="pl-PL" sz="2400" dirty="0" smtClean="0"/>
                <a:t>} spełnia warunek </a:t>
              </a:r>
              <a:r>
                <a:rPr lang="pl-PL" sz="2400" dirty="0" err="1" smtClean="0"/>
                <a:t>x</a:t>
              </a:r>
              <a:r>
                <a:rPr lang="pl-PL" sz="2400" baseline="-25000" dirty="0" err="1" smtClean="0"/>
                <a:t>n</a:t>
              </a:r>
              <a:r>
                <a:rPr lang="pl-PL" sz="2400" dirty="0" smtClean="0"/>
                <a:t> &gt; x</a:t>
              </a:r>
              <a:r>
                <a:rPr lang="pl-PL" sz="2400" baseline="-25000" dirty="0" smtClean="0"/>
                <a:t>0</a:t>
              </a:r>
              <a:r>
                <a:rPr lang="pl-PL" sz="2400" dirty="0" smtClean="0"/>
                <a:t>   to,  granicę g </a:t>
              </a:r>
            </a:p>
            <a:p>
              <a:r>
                <a:rPr lang="pl-PL" sz="2400" dirty="0" smtClean="0"/>
                <a:t>nazywamy prawostronną</a:t>
              </a:r>
            </a:p>
          </p:txBody>
        </p:sp>
        <p:pic>
          <p:nvPicPr>
            <p:cNvPr id="35844" name="Picture 4" descr="http://www.medianauka.pl/skrypty/mimetex.cgi?\lim_%7bx\to%20x_0%20+%7d%7bf(x)%7d=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29058" y="2000240"/>
              <a:ext cx="2286016" cy="571504"/>
            </a:xfrm>
            <a:prstGeom prst="rect">
              <a:avLst/>
            </a:prstGeom>
            <a:noFill/>
          </p:spPr>
        </p:pic>
      </p:grpSp>
      <p:grpSp>
        <p:nvGrpSpPr>
          <p:cNvPr id="10" name="Grupa 9"/>
          <p:cNvGrpSpPr/>
          <p:nvPr/>
        </p:nvGrpSpPr>
        <p:grpSpPr>
          <a:xfrm>
            <a:off x="428596" y="2492896"/>
            <a:ext cx="7643866" cy="1214446"/>
            <a:chOff x="428596" y="2786058"/>
            <a:chExt cx="7643866" cy="1214446"/>
          </a:xfrm>
        </p:grpSpPr>
        <p:pic>
          <p:nvPicPr>
            <p:cNvPr id="35842" name="Picture 2" descr="http://www.medianauka.pl/skrypty/mimetex.cgi?\lim_%7bx\to%20x_0%20-%7d%7bf(x)%7d=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71934" y="3500438"/>
              <a:ext cx="2143140" cy="500066"/>
            </a:xfrm>
            <a:prstGeom prst="rect">
              <a:avLst/>
            </a:prstGeom>
            <a:noFill/>
          </p:spPr>
        </p:pic>
        <p:sp>
          <p:nvSpPr>
            <p:cNvPr id="8" name="Prostokąt 7"/>
            <p:cNvSpPr/>
            <p:nvPr/>
          </p:nvSpPr>
          <p:spPr>
            <a:xfrm>
              <a:off x="428596" y="2786058"/>
              <a:ext cx="764386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2400" dirty="0" smtClean="0"/>
                <a:t>Jeśli ciąg {</a:t>
              </a:r>
              <a:r>
                <a:rPr lang="pl-PL" sz="2400" dirty="0" err="1" smtClean="0"/>
                <a:t>x</a:t>
              </a:r>
              <a:r>
                <a:rPr lang="pl-PL" sz="2400" baseline="-25000" dirty="0" err="1" smtClean="0"/>
                <a:t>n</a:t>
              </a:r>
              <a:r>
                <a:rPr lang="pl-PL" sz="2400" dirty="0" smtClean="0"/>
                <a:t>} spełnia warunek </a:t>
              </a:r>
              <a:r>
                <a:rPr lang="pl-PL" sz="2400" dirty="0" err="1" smtClean="0"/>
                <a:t>x</a:t>
              </a:r>
              <a:r>
                <a:rPr lang="pl-PL" sz="2400" baseline="-25000" dirty="0" err="1" smtClean="0"/>
                <a:t>n</a:t>
              </a:r>
              <a:r>
                <a:rPr lang="pl-PL" sz="2400" dirty="0" smtClean="0"/>
                <a:t> &lt; x</a:t>
              </a:r>
              <a:r>
                <a:rPr lang="pl-PL" sz="2400" baseline="-25000" dirty="0" smtClean="0"/>
                <a:t>0</a:t>
              </a:r>
              <a:r>
                <a:rPr lang="pl-PL" sz="2400" dirty="0" smtClean="0"/>
                <a:t>   to</a:t>
              </a:r>
              <a:r>
                <a:rPr lang="pl-PL" sz="2400" smtClean="0"/>
                <a:t>,  </a:t>
              </a:r>
              <a:r>
                <a:rPr lang="pl-PL" sz="2400" dirty="0" smtClean="0"/>
                <a:t>granicę g </a:t>
              </a:r>
            </a:p>
            <a:p>
              <a:r>
                <a:rPr lang="pl-PL" sz="2400" dirty="0" smtClean="0"/>
                <a:t>nazywamy lewostronną</a:t>
              </a:r>
            </a:p>
          </p:txBody>
        </p:sp>
      </p:grpSp>
      <p:grpSp>
        <p:nvGrpSpPr>
          <p:cNvPr id="15" name="Grupa 14"/>
          <p:cNvGrpSpPr/>
          <p:nvPr/>
        </p:nvGrpSpPr>
        <p:grpSpPr>
          <a:xfrm>
            <a:off x="428596" y="3966155"/>
            <a:ext cx="7086812" cy="2034607"/>
            <a:chOff x="428596" y="3966155"/>
            <a:chExt cx="7086812" cy="2034607"/>
          </a:xfrm>
        </p:grpSpPr>
        <p:sp>
          <p:nvSpPr>
            <p:cNvPr id="11" name="pole tekstowe 10"/>
            <p:cNvSpPr txBox="1"/>
            <p:nvPr/>
          </p:nvSpPr>
          <p:spPr>
            <a:xfrm>
              <a:off x="428596" y="3966155"/>
              <a:ext cx="7086812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400" dirty="0" smtClean="0"/>
                <a:t>Funkcja ma punkcie x</a:t>
              </a:r>
              <a:r>
                <a:rPr lang="pl-PL" sz="2400" baseline="-25000" dirty="0" smtClean="0"/>
                <a:t>0</a:t>
              </a:r>
              <a:r>
                <a:rPr lang="pl-PL" sz="2400" dirty="0" smtClean="0"/>
                <a:t> granicę wtedy i tylko wtedy,</a:t>
              </a:r>
              <a:br>
                <a:rPr lang="pl-PL" sz="2400" dirty="0" smtClean="0"/>
              </a:br>
              <a:r>
                <a:rPr lang="pl-PL" sz="2400" dirty="0" smtClean="0"/>
                <a:t>gdy granice lewo- i prawostronna w tym punkcie </a:t>
              </a:r>
              <a:br>
                <a:rPr lang="pl-PL" sz="2400" dirty="0" smtClean="0"/>
              </a:br>
              <a:r>
                <a:rPr lang="pl-PL" sz="2400" dirty="0" smtClean="0"/>
                <a:t> są równe !!! .</a:t>
              </a:r>
              <a:endParaRPr lang="pl-PL" sz="2400" dirty="0"/>
            </a:p>
          </p:txBody>
        </p:sp>
        <p:pic>
          <p:nvPicPr>
            <p:cNvPr id="23553" name="Picture 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43108" y="5143512"/>
              <a:ext cx="4572000" cy="857250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 - </a:t>
            </a:r>
            <a:r>
              <a:rPr lang="pl-PL" altLang="zh-CN" sz="3600" dirty="0" err="1" smtClean="0"/>
              <a:t>asymtoty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pole tekstowe 10"/>
          <p:cNvSpPr txBox="1"/>
          <p:nvPr/>
        </p:nvSpPr>
        <p:spPr>
          <a:xfrm>
            <a:off x="428596" y="1383557"/>
            <a:ext cx="73160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Jeśli granicą jest „nieskończoność”, to mówimy, że </a:t>
            </a:r>
            <a:br>
              <a:rPr lang="pl-PL" sz="2400" dirty="0" smtClean="0"/>
            </a:br>
            <a:r>
              <a:rPr lang="pl-PL" sz="2400" dirty="0" smtClean="0"/>
              <a:t>funkcja ma granicę niewłaściwą w punkcie x</a:t>
            </a:r>
            <a:r>
              <a:rPr lang="pl-PL" sz="2400" baseline="-25000" dirty="0" smtClean="0"/>
              <a:t>0</a:t>
            </a:r>
            <a:r>
              <a:rPr lang="pl-PL" sz="2400" dirty="0" smtClean="0"/>
              <a:t> .</a:t>
            </a:r>
            <a:endParaRPr lang="pl-PL" sz="2400" dirty="0"/>
          </a:p>
        </p:txBody>
      </p:sp>
      <p:grpSp>
        <p:nvGrpSpPr>
          <p:cNvPr id="22" name="Grupa 21"/>
          <p:cNvGrpSpPr/>
          <p:nvPr/>
        </p:nvGrpSpPr>
        <p:grpSpPr>
          <a:xfrm>
            <a:off x="1500166" y="2358224"/>
            <a:ext cx="5257800" cy="3856858"/>
            <a:chOff x="1500166" y="2358224"/>
            <a:chExt cx="5257800" cy="3856858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00166" y="2366982"/>
              <a:ext cx="5257800" cy="384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6" name="Łącznik prosty 15"/>
            <p:cNvCxnSpPr/>
            <p:nvPr/>
          </p:nvCxnSpPr>
          <p:spPr>
            <a:xfrm rot="5400000" flipH="1" flipV="1">
              <a:off x="2500298" y="4214818"/>
              <a:ext cx="3714776" cy="1588"/>
            </a:xfrm>
            <a:prstGeom prst="line">
              <a:avLst/>
            </a:prstGeom>
            <a:ln w="31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Łącznik prosty ze strzałką 19"/>
            <p:cNvCxnSpPr/>
            <p:nvPr/>
          </p:nvCxnSpPr>
          <p:spPr>
            <a:xfrm rot="10800000" flipV="1">
              <a:off x="4357686" y="3500438"/>
              <a:ext cx="714380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pole tekstowe 20"/>
            <p:cNvSpPr txBox="1"/>
            <p:nvPr/>
          </p:nvSpPr>
          <p:spPr>
            <a:xfrm>
              <a:off x="5143504" y="3357562"/>
              <a:ext cx="14927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err="1" smtClean="0"/>
                <a:t>Asymtota</a:t>
              </a:r>
              <a:r>
                <a:rPr lang="pl-PL" dirty="0" smtClean="0"/>
                <a:t> </a:t>
              </a:r>
              <a:br>
                <a:rPr lang="pl-PL" dirty="0" smtClean="0"/>
              </a:br>
              <a:r>
                <a:rPr lang="pl-PL" dirty="0" smtClean="0"/>
                <a:t>       pionowa</a:t>
              </a:r>
              <a:endParaRPr lang="pl-PL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 - asymptoty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3" name="Grupa 13"/>
          <p:cNvGrpSpPr/>
          <p:nvPr/>
        </p:nvGrpSpPr>
        <p:grpSpPr>
          <a:xfrm>
            <a:off x="509457" y="1348748"/>
            <a:ext cx="5562741" cy="1080120"/>
            <a:chOff x="449419" y="5085184"/>
            <a:chExt cx="5562741" cy="1080120"/>
          </a:xfrm>
        </p:grpSpPr>
        <p:sp>
          <p:nvSpPr>
            <p:cNvPr id="13" name="pole tekstowe 12"/>
            <p:cNvSpPr txBox="1"/>
            <p:nvPr/>
          </p:nvSpPr>
          <p:spPr>
            <a:xfrm>
              <a:off x="449419" y="5085184"/>
              <a:ext cx="556274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400" dirty="0" smtClean="0"/>
                <a:t>Analogicznie określamy granicę funkcji </a:t>
              </a:r>
              <a:br>
                <a:rPr lang="pl-PL" sz="2400" dirty="0" smtClean="0"/>
              </a:br>
              <a:r>
                <a:rPr lang="pl-PL" sz="2400" dirty="0" smtClean="0"/>
                <a:t>w nieskończoności </a:t>
              </a:r>
              <a:endParaRPr lang="pl-PL" sz="2400" dirty="0"/>
            </a:p>
          </p:txBody>
        </p:sp>
        <p:pic>
          <p:nvPicPr>
            <p:cNvPr id="20482" name="Picture 2" descr="http://www.medianauka.pl/skrypty/mimetex.cgi?\lim_%7bx\to%20\infty%7d%7bf(x)%7d=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58552" y="5733256"/>
              <a:ext cx="1953608" cy="432048"/>
            </a:xfrm>
            <a:prstGeom prst="rect">
              <a:avLst/>
            </a:prstGeom>
            <a:noFill/>
          </p:spPr>
        </p:pic>
      </p:grpSp>
      <p:grpSp>
        <p:nvGrpSpPr>
          <p:cNvPr id="17" name="Grupa 16"/>
          <p:cNvGrpSpPr/>
          <p:nvPr/>
        </p:nvGrpSpPr>
        <p:grpSpPr>
          <a:xfrm>
            <a:off x="142877" y="2777214"/>
            <a:ext cx="7143767" cy="2785385"/>
            <a:chOff x="142877" y="2777214"/>
            <a:chExt cx="7143767" cy="2785385"/>
          </a:xfrm>
        </p:grpSpPr>
        <p:pic>
          <p:nvPicPr>
            <p:cNvPr id="29699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2877" y="2777214"/>
              <a:ext cx="7143767" cy="2785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2" name="Łącznik prosty 11"/>
            <p:cNvCxnSpPr/>
            <p:nvPr/>
          </p:nvCxnSpPr>
          <p:spPr>
            <a:xfrm>
              <a:off x="214282" y="3998916"/>
              <a:ext cx="7072362" cy="1588"/>
            </a:xfrm>
            <a:prstGeom prst="line">
              <a:avLst/>
            </a:prstGeom>
            <a:ln w="31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Łącznik prosty ze strzałką 14"/>
            <p:cNvCxnSpPr/>
            <p:nvPr/>
          </p:nvCxnSpPr>
          <p:spPr>
            <a:xfrm rot="5400000">
              <a:off x="4429124" y="3643314"/>
              <a:ext cx="428628" cy="28575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pole tekstowe 15"/>
            <p:cNvSpPr txBox="1"/>
            <p:nvPr/>
          </p:nvSpPr>
          <p:spPr>
            <a:xfrm>
              <a:off x="4572000" y="3139859"/>
              <a:ext cx="15055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err="1" smtClean="0"/>
                <a:t>Asymtota</a:t>
              </a:r>
              <a:r>
                <a:rPr lang="pl-PL" dirty="0" smtClean="0"/>
                <a:t> </a:t>
              </a:r>
              <a:br>
                <a:rPr lang="pl-PL" dirty="0" smtClean="0"/>
              </a:br>
              <a:r>
                <a:rPr lang="pl-PL" dirty="0" smtClean="0"/>
                <a:t>       pozioma</a:t>
              </a:r>
              <a:endParaRPr lang="pl-PL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 - media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pole tekstowe 3"/>
          <p:cNvSpPr txBox="1"/>
          <p:nvPr/>
        </p:nvSpPr>
        <p:spPr>
          <a:xfrm>
            <a:off x="2786050" y="1500174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Granica funkcji – lekcja video EN</a:t>
            </a:r>
            <a:endParaRPr lang="pl-PL" dirty="0"/>
          </a:p>
        </p:txBody>
      </p:sp>
      <p:grpSp>
        <p:nvGrpSpPr>
          <p:cNvPr id="8" name="Grupa 7"/>
          <p:cNvGrpSpPr/>
          <p:nvPr/>
        </p:nvGrpSpPr>
        <p:grpSpPr>
          <a:xfrm>
            <a:off x="1571604" y="1428736"/>
            <a:ext cx="1199367" cy="777065"/>
            <a:chOff x="1928794" y="3786190"/>
            <a:chExt cx="1199367" cy="777065"/>
          </a:xfrm>
        </p:grpSpPr>
        <p:pic>
          <p:nvPicPr>
            <p:cNvPr id="5" name="Obraz 4" descr="iexplore.gif">
              <a:hlinkClick r:id="rId2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85984" y="3786190"/>
              <a:ext cx="457200" cy="457200"/>
            </a:xfrm>
            <a:prstGeom prst="rect">
              <a:avLst/>
            </a:prstGeom>
          </p:spPr>
        </p:pic>
        <p:sp>
          <p:nvSpPr>
            <p:cNvPr id="6" name="pole tekstowe 5"/>
            <p:cNvSpPr txBox="1"/>
            <p:nvPr/>
          </p:nvSpPr>
          <p:spPr>
            <a:xfrm>
              <a:off x="1928794" y="4286256"/>
              <a:ext cx="11993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200" dirty="0" smtClean="0"/>
                <a:t>Granica funkcji</a:t>
              </a:r>
              <a:endParaRPr lang="pl-PL" sz="1200" dirty="0"/>
            </a:p>
          </p:txBody>
        </p:sp>
      </p:grpSp>
      <p:sp>
        <p:nvSpPr>
          <p:cNvPr id="9" name="pole tekstowe 8"/>
          <p:cNvSpPr txBox="1"/>
          <p:nvPr/>
        </p:nvSpPr>
        <p:spPr>
          <a:xfrm>
            <a:off x="2786050" y="2509059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Granica funkcji – lekcja video EN</a:t>
            </a:r>
            <a:endParaRPr lang="pl-PL" dirty="0"/>
          </a:p>
        </p:txBody>
      </p:sp>
      <p:grpSp>
        <p:nvGrpSpPr>
          <p:cNvPr id="10" name="Grupa 9"/>
          <p:cNvGrpSpPr/>
          <p:nvPr/>
        </p:nvGrpSpPr>
        <p:grpSpPr>
          <a:xfrm>
            <a:off x="1571604" y="2437621"/>
            <a:ext cx="1199367" cy="777065"/>
            <a:chOff x="1928794" y="3786190"/>
            <a:chExt cx="1199367" cy="777065"/>
          </a:xfrm>
        </p:grpSpPr>
        <p:pic>
          <p:nvPicPr>
            <p:cNvPr id="11" name="Obraz 10" descr="iexplore.gif">
              <a:hlinkClick r:id="rId4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85984" y="3786190"/>
              <a:ext cx="457200" cy="457200"/>
            </a:xfrm>
            <a:prstGeom prst="rect">
              <a:avLst/>
            </a:prstGeom>
          </p:spPr>
        </p:pic>
        <p:sp>
          <p:nvSpPr>
            <p:cNvPr id="12" name="pole tekstowe 11"/>
            <p:cNvSpPr txBox="1"/>
            <p:nvPr/>
          </p:nvSpPr>
          <p:spPr>
            <a:xfrm>
              <a:off x="1928794" y="4286256"/>
              <a:ext cx="11993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200" dirty="0" smtClean="0"/>
                <a:t>Granica funkcji</a:t>
              </a:r>
              <a:endParaRPr lang="pl-PL" sz="1200" dirty="0"/>
            </a:p>
          </p:txBody>
        </p:sp>
      </p:grpSp>
      <p:sp>
        <p:nvSpPr>
          <p:cNvPr id="13" name="pole tekstowe 12"/>
          <p:cNvSpPr txBox="1"/>
          <p:nvPr/>
        </p:nvSpPr>
        <p:spPr>
          <a:xfrm>
            <a:off x="2786050" y="3571876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Granica funkcji – lekcja video EN</a:t>
            </a:r>
            <a:endParaRPr lang="pl-PL" dirty="0"/>
          </a:p>
        </p:txBody>
      </p:sp>
      <p:grpSp>
        <p:nvGrpSpPr>
          <p:cNvPr id="14" name="Grupa 13"/>
          <p:cNvGrpSpPr/>
          <p:nvPr/>
        </p:nvGrpSpPr>
        <p:grpSpPr>
          <a:xfrm>
            <a:off x="1571604" y="3500438"/>
            <a:ext cx="1199367" cy="777065"/>
            <a:chOff x="1928794" y="3786190"/>
            <a:chExt cx="1199367" cy="777065"/>
          </a:xfrm>
        </p:grpSpPr>
        <p:pic>
          <p:nvPicPr>
            <p:cNvPr id="15" name="Obraz 14" descr="iexplore.gif">
              <a:hlinkClick r:id="rId5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85984" y="3786190"/>
              <a:ext cx="457200" cy="457200"/>
            </a:xfrm>
            <a:prstGeom prst="rect">
              <a:avLst/>
            </a:prstGeom>
          </p:spPr>
        </p:pic>
        <p:sp>
          <p:nvSpPr>
            <p:cNvPr id="16" name="pole tekstowe 15"/>
            <p:cNvSpPr txBox="1"/>
            <p:nvPr/>
          </p:nvSpPr>
          <p:spPr>
            <a:xfrm>
              <a:off x="1928794" y="4286256"/>
              <a:ext cx="11993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200" dirty="0" smtClean="0"/>
                <a:t>Granica funkcji</a:t>
              </a:r>
              <a:endParaRPr lang="pl-PL" sz="1200" dirty="0"/>
            </a:p>
          </p:txBody>
        </p:sp>
      </p:grpSp>
      <p:sp>
        <p:nvSpPr>
          <p:cNvPr id="17" name="pole tekstowe 16"/>
          <p:cNvSpPr txBox="1"/>
          <p:nvPr/>
        </p:nvSpPr>
        <p:spPr>
          <a:xfrm>
            <a:off x="2786050" y="4572008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Granica funkcji – </a:t>
            </a:r>
            <a:r>
              <a:rPr lang="pl-PL" dirty="0" err="1" smtClean="0"/>
              <a:t>google</a:t>
            </a:r>
            <a:r>
              <a:rPr lang="pl-PL" dirty="0" smtClean="0"/>
              <a:t> PL</a:t>
            </a:r>
            <a:endParaRPr lang="pl-PL" dirty="0"/>
          </a:p>
        </p:txBody>
      </p:sp>
      <p:grpSp>
        <p:nvGrpSpPr>
          <p:cNvPr id="18" name="Grupa 17"/>
          <p:cNvGrpSpPr/>
          <p:nvPr/>
        </p:nvGrpSpPr>
        <p:grpSpPr>
          <a:xfrm>
            <a:off x="1571604" y="4500570"/>
            <a:ext cx="1199367" cy="777065"/>
            <a:chOff x="1928794" y="3786190"/>
            <a:chExt cx="1199367" cy="777065"/>
          </a:xfrm>
        </p:grpSpPr>
        <p:pic>
          <p:nvPicPr>
            <p:cNvPr id="19" name="Obraz 18" descr="iexplore.gif">
              <a:hlinkClick r:id="rId6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85984" y="3786190"/>
              <a:ext cx="457200" cy="457200"/>
            </a:xfrm>
            <a:prstGeom prst="rect">
              <a:avLst/>
            </a:prstGeom>
          </p:spPr>
        </p:pic>
        <p:sp>
          <p:nvSpPr>
            <p:cNvPr id="20" name="pole tekstowe 19"/>
            <p:cNvSpPr txBox="1"/>
            <p:nvPr/>
          </p:nvSpPr>
          <p:spPr>
            <a:xfrm>
              <a:off x="1928794" y="4286256"/>
              <a:ext cx="11993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200" dirty="0" smtClean="0"/>
                <a:t>Granica funkcji</a:t>
              </a:r>
              <a:endParaRPr lang="pl-PL" sz="1200" dirty="0"/>
            </a:p>
          </p:txBody>
        </p:sp>
      </p:grpSp>
      <p:sp>
        <p:nvSpPr>
          <p:cNvPr id="21" name="pole tekstowe 20"/>
          <p:cNvSpPr txBox="1"/>
          <p:nvPr/>
        </p:nvSpPr>
        <p:spPr>
          <a:xfrm>
            <a:off x="2786050" y="5652331"/>
            <a:ext cx="4019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Granica funkcji – </a:t>
            </a:r>
            <a:r>
              <a:rPr lang="pl-PL" dirty="0" err="1" smtClean="0">
                <a:hlinkClick r:id="rId7"/>
              </a:rPr>
              <a:t>www.medianauka.pl</a:t>
            </a:r>
            <a:endParaRPr lang="pl-PL" dirty="0"/>
          </a:p>
        </p:txBody>
      </p:sp>
      <p:grpSp>
        <p:nvGrpSpPr>
          <p:cNvPr id="22" name="Grupa 21"/>
          <p:cNvGrpSpPr/>
          <p:nvPr/>
        </p:nvGrpSpPr>
        <p:grpSpPr>
          <a:xfrm>
            <a:off x="1571604" y="5580893"/>
            <a:ext cx="1199367" cy="777065"/>
            <a:chOff x="1928794" y="3786190"/>
            <a:chExt cx="1199367" cy="777065"/>
          </a:xfrm>
        </p:grpSpPr>
        <p:pic>
          <p:nvPicPr>
            <p:cNvPr id="23" name="Obraz 22" descr="iexplore.gif">
              <a:hlinkClick r:id="rId8"/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85984" y="3786190"/>
              <a:ext cx="457200" cy="457200"/>
            </a:xfrm>
            <a:prstGeom prst="rect">
              <a:avLst/>
            </a:prstGeom>
          </p:spPr>
        </p:pic>
        <p:sp>
          <p:nvSpPr>
            <p:cNvPr id="24" name="pole tekstowe 23"/>
            <p:cNvSpPr txBox="1"/>
            <p:nvPr/>
          </p:nvSpPr>
          <p:spPr>
            <a:xfrm>
              <a:off x="1928794" y="4286256"/>
              <a:ext cx="11993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200" dirty="0" smtClean="0"/>
                <a:t>Granica funkcji</a:t>
              </a:r>
              <a:endParaRPr lang="pl-PL" sz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 - przykłady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pole tekstowe 3"/>
          <p:cNvSpPr txBox="1"/>
          <p:nvPr/>
        </p:nvSpPr>
        <p:spPr>
          <a:xfrm>
            <a:off x="634065" y="1071546"/>
            <a:ext cx="8438529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Proszę narysować wykres funkcji, który: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400" dirty="0" smtClean="0"/>
              <a:t>Ma granicę w punkcie równą wartości funkcji 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400" dirty="0" smtClean="0"/>
              <a:t>Ma granicę w punkcie, ale nie ma w tym punkcie wartości </a:t>
            </a:r>
            <a:br>
              <a:rPr lang="pl-PL" sz="2400" dirty="0" smtClean="0"/>
            </a:br>
            <a:r>
              <a:rPr lang="pl-PL" sz="2400" dirty="0" smtClean="0"/>
              <a:t>(punkt spoza dziedziny)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400" dirty="0" smtClean="0"/>
              <a:t>Ma granicę różną od wartości w punkcie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400" dirty="0" smtClean="0"/>
              <a:t>Ma wartość w punkcie, ma granice jednostronne, </a:t>
            </a:r>
            <a:br>
              <a:rPr lang="pl-PL" sz="2400" dirty="0" smtClean="0"/>
            </a:br>
            <a:r>
              <a:rPr lang="pl-PL" sz="2400" dirty="0" smtClean="0"/>
              <a:t>ale nie ma granicy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400" dirty="0" smtClean="0"/>
              <a:t>Ma granice jednostronne, nie ma granicy i </a:t>
            </a:r>
            <a:br>
              <a:rPr lang="pl-PL" sz="2400" dirty="0" smtClean="0"/>
            </a:br>
            <a:r>
              <a:rPr lang="pl-PL" sz="2400" dirty="0" smtClean="0"/>
              <a:t>nie ma wartości w punkcie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400" dirty="0" smtClean="0"/>
              <a:t>Ma granice jednostronne niewłaściwe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400" dirty="0" smtClean="0"/>
              <a:t>Ma granicę lewostronna niewłaściwą, </a:t>
            </a:r>
            <a:br>
              <a:rPr lang="pl-PL" sz="2400" dirty="0" smtClean="0"/>
            </a:br>
            <a:r>
              <a:rPr lang="pl-PL" sz="2400" dirty="0" smtClean="0"/>
              <a:t>a prawostronną właściwą</a:t>
            </a:r>
          </a:p>
          <a:p>
            <a:pPr marL="342900" indent="-342900">
              <a:buFont typeface="+mj-lt"/>
              <a:buAutoNum type="arabicPeriod"/>
            </a:pPr>
            <a:r>
              <a:rPr lang="pl-PL" sz="2400" dirty="0" smtClean="0"/>
              <a:t>Ma dwie różne asymptoty pionowe i dwie różne </a:t>
            </a:r>
            <a:br>
              <a:rPr lang="pl-PL" sz="2400" dirty="0" smtClean="0"/>
            </a:br>
            <a:r>
              <a:rPr lang="pl-PL" sz="2400" dirty="0" smtClean="0"/>
              <a:t>poziome </a:t>
            </a:r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 - obliczanie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pole tekstowe 8"/>
          <p:cNvSpPr txBox="1"/>
          <p:nvPr/>
        </p:nvSpPr>
        <p:spPr>
          <a:xfrm>
            <a:off x="428596" y="1285860"/>
            <a:ext cx="61045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1. Jeśli jest to możliwe, to wstawiamy punkt</a:t>
            </a:r>
            <a:br>
              <a:rPr lang="pl-PL" sz="2400" dirty="0" smtClean="0"/>
            </a:br>
            <a:r>
              <a:rPr lang="pl-PL" sz="2400" dirty="0" smtClean="0"/>
              <a:t>do wzoru i obliczamy granicę </a:t>
            </a:r>
            <a:br>
              <a:rPr lang="pl-PL" sz="2400" dirty="0" smtClean="0"/>
            </a:br>
            <a:r>
              <a:rPr lang="pl-PL" sz="2400" dirty="0" smtClean="0"/>
              <a:t>(wartość funkcji = granica funkcji)  </a:t>
            </a:r>
            <a:endParaRPr lang="pl-PL" sz="2400" dirty="0"/>
          </a:p>
        </p:txBody>
      </p:sp>
      <p:graphicFrame>
        <p:nvGraphicFramePr>
          <p:cNvPr id="10" name="Obiekt 9"/>
          <p:cNvGraphicFramePr>
            <a:graphicFrameLocks noChangeAspect="1"/>
          </p:cNvGraphicFramePr>
          <p:nvPr/>
        </p:nvGraphicFramePr>
        <p:xfrm>
          <a:off x="571500" y="2728912"/>
          <a:ext cx="2914650" cy="557212"/>
        </p:xfrm>
        <a:graphic>
          <a:graphicData uri="http://schemas.openxmlformats.org/presentationml/2006/ole">
            <p:oleObj spid="_x0000_s19458" name="Równanie" r:id="rId3" imgW="1460160" imgH="279360" progId="Equation.3">
              <p:embed/>
            </p:oleObj>
          </a:graphicData>
        </a:graphic>
      </p:graphicFrame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614361" y="4267211"/>
          <a:ext cx="3743325" cy="661987"/>
        </p:xfrm>
        <a:graphic>
          <a:graphicData uri="http://schemas.openxmlformats.org/presentationml/2006/ole">
            <p:oleObj spid="_x0000_s19459" name="Równanie" r:id="rId4" imgW="1866600" imgH="330120" progId="Equation.3">
              <p:embed/>
            </p:oleObj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642938" y="3376618"/>
          <a:ext cx="2846387" cy="838200"/>
        </p:xfrm>
        <a:graphic>
          <a:graphicData uri="http://schemas.openxmlformats.org/presentationml/2006/ole">
            <p:oleObj spid="_x0000_s19460" name="Równanie" r:id="rId5" imgW="1422360" imgH="419040" progId="Equation.3">
              <p:embed/>
            </p:oleObj>
          </a:graphicData>
        </a:graphic>
      </p:graphicFrame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1071538" y="5000636"/>
          <a:ext cx="6323013" cy="1320800"/>
        </p:xfrm>
        <a:graphic>
          <a:graphicData uri="http://schemas.openxmlformats.org/presentationml/2006/ole">
            <p:oleObj spid="_x0000_s19461" name="Równanie" r:id="rId6" imgW="3162240" imgH="660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3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 - obliczanie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pole tekstowe 8"/>
          <p:cNvSpPr txBox="1"/>
          <p:nvPr/>
        </p:nvSpPr>
        <p:spPr>
          <a:xfrm>
            <a:off x="428596" y="1285860"/>
            <a:ext cx="66704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2. Jeśli nie jest możliwe wstawienie punktu</a:t>
            </a:r>
            <a:br>
              <a:rPr lang="pl-PL" sz="2400" dirty="0" smtClean="0"/>
            </a:br>
            <a:r>
              <a:rPr lang="pl-PL" sz="2400" dirty="0" smtClean="0"/>
              <a:t>do wzoru, to przekształcamy wzór funkcji </a:t>
            </a:r>
            <a:br>
              <a:rPr lang="pl-PL" sz="2400" dirty="0" smtClean="0"/>
            </a:br>
            <a:r>
              <a:rPr lang="pl-PL" sz="2400" dirty="0" smtClean="0"/>
              <a:t>(granice z symbolami nieoznaczonymi typu     ) </a:t>
            </a:r>
            <a:endParaRPr lang="pl-PL" sz="2400" dirty="0"/>
          </a:p>
        </p:txBody>
      </p:sp>
      <p:graphicFrame>
        <p:nvGraphicFramePr>
          <p:cNvPr id="10" name="Obiekt 9"/>
          <p:cNvGraphicFramePr>
            <a:graphicFrameLocks noChangeAspect="1"/>
          </p:cNvGraphicFramePr>
          <p:nvPr/>
        </p:nvGraphicFramePr>
        <p:xfrm>
          <a:off x="6411927" y="1857364"/>
          <a:ext cx="303213" cy="785812"/>
        </p:xfrm>
        <a:graphic>
          <a:graphicData uri="http://schemas.openxmlformats.org/presentationml/2006/ole">
            <p:oleObj spid="_x0000_s30722" name="Równanie" r:id="rId3" imgW="152280" imgH="393480" progId="Equation.3">
              <p:embed/>
            </p:oleObj>
          </a:graphicData>
        </a:graphic>
      </p:graphicFrame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142844" y="3714752"/>
          <a:ext cx="7207250" cy="915988"/>
        </p:xfrm>
        <a:graphic>
          <a:graphicData uri="http://schemas.openxmlformats.org/presentationml/2006/ole">
            <p:oleObj spid="_x0000_s30723" name="Równanie" r:id="rId4" imgW="3593880" imgH="457200" progId="Equation.3">
              <p:embed/>
            </p:oleObj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468326" y="2643182"/>
          <a:ext cx="6175376" cy="838200"/>
        </p:xfrm>
        <a:graphic>
          <a:graphicData uri="http://schemas.openxmlformats.org/presentationml/2006/ole">
            <p:oleObj spid="_x0000_s30724" name="Równanie" r:id="rId5" imgW="3085920" imgH="419040" progId="Equation.3">
              <p:embed/>
            </p:oleObj>
          </a:graphicData>
        </a:graphic>
      </p:graphicFrame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427038" y="4927600"/>
          <a:ext cx="6678612" cy="787400"/>
        </p:xfrm>
        <a:graphic>
          <a:graphicData uri="http://schemas.openxmlformats.org/presentationml/2006/ole">
            <p:oleObj spid="_x0000_s30725" name="Równanie" r:id="rId6" imgW="33400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3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 - obliczanie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pole tekstowe 8"/>
          <p:cNvSpPr txBox="1"/>
          <p:nvPr/>
        </p:nvSpPr>
        <p:spPr>
          <a:xfrm>
            <a:off x="428596" y="1285860"/>
            <a:ext cx="61141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3. Jeśli nie jest możliwe wstawienie punktu</a:t>
            </a:r>
            <a:br>
              <a:rPr lang="pl-PL" sz="2400" dirty="0" smtClean="0"/>
            </a:br>
            <a:r>
              <a:rPr lang="pl-PL" sz="2400" dirty="0" smtClean="0"/>
              <a:t>do wzoru, to przekształcamy wzór funkcji </a:t>
            </a:r>
            <a:br>
              <a:rPr lang="pl-PL" sz="2400" dirty="0" smtClean="0"/>
            </a:br>
            <a:r>
              <a:rPr lang="pl-PL" sz="2400" dirty="0" smtClean="0"/>
              <a:t>(analogicznie do usuwania niewymierności)</a:t>
            </a:r>
            <a:endParaRPr lang="pl-PL" sz="2400" dirty="0"/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357158" y="4429125"/>
          <a:ext cx="7256463" cy="1831975"/>
        </p:xfrm>
        <a:graphic>
          <a:graphicData uri="http://schemas.openxmlformats.org/presentationml/2006/ole">
            <p:oleObj spid="_x0000_s35843" name="Równanie" r:id="rId3" imgW="3619440" imgH="914400" progId="Equation.3">
              <p:embed/>
            </p:oleObj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285720" y="2571744"/>
          <a:ext cx="5614988" cy="1778000"/>
        </p:xfrm>
        <a:graphic>
          <a:graphicData uri="http://schemas.openxmlformats.org/presentationml/2006/ole">
            <p:oleObj spid="_x0000_s35844" name="Równanie" r:id="rId4" imgW="2806560" imgH="8888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3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 - obliczanie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pole tekstowe 8"/>
          <p:cNvSpPr txBox="1"/>
          <p:nvPr/>
        </p:nvSpPr>
        <p:spPr>
          <a:xfrm>
            <a:off x="428596" y="1285860"/>
            <a:ext cx="63979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4. Granice funkcji w nieskończoności liczymy </a:t>
            </a:r>
            <a:br>
              <a:rPr lang="pl-PL" sz="2400" dirty="0" smtClean="0"/>
            </a:br>
            <a:r>
              <a:rPr lang="pl-PL" sz="2400" dirty="0" smtClean="0"/>
              <a:t>tak samo jak granicę ciągu</a:t>
            </a:r>
            <a:endParaRPr lang="pl-PL" sz="2400" dirty="0"/>
          </a:p>
        </p:txBody>
      </p:sp>
      <p:graphicFrame>
        <p:nvGraphicFramePr>
          <p:cNvPr id="10" name="Obiekt 9"/>
          <p:cNvGraphicFramePr>
            <a:graphicFrameLocks noChangeAspect="1"/>
          </p:cNvGraphicFramePr>
          <p:nvPr/>
        </p:nvGraphicFramePr>
        <p:xfrm>
          <a:off x="571472" y="2357430"/>
          <a:ext cx="2078037" cy="557213"/>
        </p:xfrm>
        <a:graphic>
          <a:graphicData uri="http://schemas.openxmlformats.org/presentationml/2006/ole">
            <p:oleObj spid="_x0000_s31746" name="Równanie" r:id="rId3" imgW="1041120" imgH="279360" progId="Equation.3">
              <p:embed/>
            </p:oleObj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538156" y="2928934"/>
          <a:ext cx="3176588" cy="1524000"/>
        </p:xfrm>
        <a:graphic>
          <a:graphicData uri="http://schemas.openxmlformats.org/presentationml/2006/ole">
            <p:oleObj spid="_x0000_s31748" name="Równanie" r:id="rId4" imgW="1587240" imgH="761760" progId="Equation.3">
              <p:embed/>
            </p:oleObj>
          </a:graphicData>
        </a:graphic>
      </p:graphicFrame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377825" y="4470400"/>
          <a:ext cx="6780213" cy="1524000"/>
        </p:xfrm>
        <a:graphic>
          <a:graphicData uri="http://schemas.openxmlformats.org/presentationml/2006/ole">
            <p:oleObj spid="_x0000_s31749" name="Równanie" r:id="rId5" imgW="3390840" imgH="7617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Tematyka zajęć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pole tekstowe 3"/>
          <p:cNvSpPr txBox="1"/>
          <p:nvPr/>
        </p:nvSpPr>
        <p:spPr>
          <a:xfrm>
            <a:off x="1063977" y="1412776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/>
              <a:t>O czym będziemy mówili:</a:t>
            </a:r>
            <a:endParaRPr lang="pl-PL" b="1" dirty="0"/>
          </a:p>
        </p:txBody>
      </p:sp>
      <p:sp>
        <p:nvSpPr>
          <p:cNvPr id="5" name="pole tekstowe 4"/>
          <p:cNvSpPr txBox="1"/>
          <p:nvPr/>
        </p:nvSpPr>
        <p:spPr>
          <a:xfrm>
            <a:off x="1043608" y="1988840"/>
            <a:ext cx="601959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pl-PL" dirty="0" smtClean="0"/>
              <a:t>O granicy ciągu liczbowego (przypomnienie z klasy II)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 smtClean="0"/>
              <a:t>O granicy funkcji 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 smtClean="0"/>
              <a:t>O graficznej interpretacji granicy funkcji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 smtClean="0"/>
              <a:t>O asymptotach wykresów funkcji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 smtClean="0"/>
              <a:t>O metodach obliczania granic funkcji</a:t>
            </a:r>
          </a:p>
          <a:p>
            <a:pPr marL="342900" indent="-342900">
              <a:buFont typeface="+mj-lt"/>
              <a:buAutoNum type="arabicPeriod"/>
            </a:pPr>
            <a:endParaRPr lang="pl-PL" dirty="0" smtClean="0"/>
          </a:p>
          <a:p>
            <a:pPr marL="342900" indent="-342900"/>
            <a:r>
              <a:rPr lang="pl-PL" b="1" dirty="0" smtClean="0"/>
              <a:t>Co powinieneś rozumieć:</a:t>
            </a:r>
          </a:p>
          <a:p>
            <a:pPr marL="342900" indent="-342900"/>
            <a:endParaRPr lang="pl-PL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pl-PL" dirty="0" smtClean="0"/>
              <a:t>Co to jest granica funkcji</a:t>
            </a:r>
          </a:p>
          <a:p>
            <a:pPr marL="342900" indent="-342900">
              <a:buFont typeface="+mj-lt"/>
              <a:buAutoNum type="arabicPeriod"/>
            </a:pPr>
            <a:endParaRPr lang="pl-PL" dirty="0" smtClean="0"/>
          </a:p>
          <a:p>
            <a:pPr marL="342900" indent="-342900"/>
            <a:r>
              <a:rPr lang="pl-PL" b="1" dirty="0" smtClean="0"/>
              <a:t>Co powinieneś umieć:</a:t>
            </a:r>
          </a:p>
          <a:p>
            <a:pPr marL="342900" indent="-342900"/>
            <a:endParaRPr lang="pl-PL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pl-PL" dirty="0" smtClean="0"/>
              <a:t>Obliczać granice funkcji</a:t>
            </a:r>
          </a:p>
          <a:p>
            <a:pPr>
              <a:buFont typeface="Arial" pitchFamily="34" charset="0"/>
              <a:buChar char="•"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 - obliczanie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pole tekstowe 8"/>
          <p:cNvSpPr txBox="1"/>
          <p:nvPr/>
        </p:nvSpPr>
        <p:spPr>
          <a:xfrm>
            <a:off x="428596" y="1285860"/>
            <a:ext cx="62279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5. Granicę niewłaściwą funkcji wyznaczamy </a:t>
            </a:r>
            <a:br>
              <a:rPr lang="pl-PL" sz="2400" dirty="0" smtClean="0"/>
            </a:br>
            <a:r>
              <a:rPr lang="pl-PL" sz="2400" dirty="0" smtClean="0"/>
              <a:t>przez „szacowanie”</a:t>
            </a:r>
            <a:endParaRPr lang="pl-PL" sz="2400" dirty="0"/>
          </a:p>
        </p:txBody>
      </p:sp>
      <p:graphicFrame>
        <p:nvGraphicFramePr>
          <p:cNvPr id="10" name="Obiekt 9"/>
          <p:cNvGraphicFramePr>
            <a:graphicFrameLocks noChangeAspect="1"/>
          </p:cNvGraphicFramePr>
          <p:nvPr/>
        </p:nvGraphicFramePr>
        <p:xfrm>
          <a:off x="1071538" y="2214554"/>
          <a:ext cx="2887663" cy="860425"/>
        </p:xfrm>
        <a:graphic>
          <a:graphicData uri="http://schemas.openxmlformats.org/presentationml/2006/ole">
            <p:oleObj spid="_x0000_s34818" name="Równanie" r:id="rId3" imgW="1447560" imgH="431640" progId="Equation.3">
              <p:embed/>
            </p:oleObj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1041395" y="3429000"/>
          <a:ext cx="2744787" cy="889000"/>
        </p:xfrm>
        <a:graphic>
          <a:graphicData uri="http://schemas.openxmlformats.org/presentationml/2006/ole">
            <p:oleObj spid="_x0000_s34819" name="Równanie" r:id="rId4" imgW="1371600" imgH="444240" progId="Equation.3">
              <p:embed/>
            </p:oleObj>
          </a:graphicData>
        </a:graphic>
      </p:graphicFrame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1071538" y="4643446"/>
          <a:ext cx="2794000" cy="863600"/>
        </p:xfrm>
        <a:graphic>
          <a:graphicData uri="http://schemas.openxmlformats.org/presentationml/2006/ole">
            <p:oleObj spid="_x0000_s34820" name="Równanie" r:id="rId5" imgW="139680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pole tekstowe 4"/>
          <p:cNvSpPr txBox="1"/>
          <p:nvPr/>
        </p:nvSpPr>
        <p:spPr>
          <a:xfrm>
            <a:off x="1675267" y="2738620"/>
            <a:ext cx="5325625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4400" b="1" dirty="0" smtClean="0"/>
              <a:t>Dziękuję za uwagę.</a:t>
            </a:r>
          </a:p>
          <a:p>
            <a:endParaRPr lang="pl-PL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ciągu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pole tekstowe 31"/>
          <p:cNvSpPr txBox="1"/>
          <p:nvPr/>
        </p:nvSpPr>
        <p:spPr>
          <a:xfrm>
            <a:off x="500034" y="16430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500186" y="1643050"/>
            <a:ext cx="743344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400" dirty="0"/>
              <a:t>Weźmy pod uwagę prostą (oś liczbową</a:t>
            </a:r>
            <a:r>
              <a:rPr lang="pl-PL" sz="2400" dirty="0" smtClean="0"/>
              <a:t>) </a:t>
            </a:r>
            <a:endParaRPr lang="pl-PL" sz="2400" dirty="0"/>
          </a:p>
          <a:p>
            <a:r>
              <a:rPr lang="pl-PL" sz="2400" dirty="0"/>
              <a:t> </a:t>
            </a:r>
            <a:r>
              <a:rPr lang="pl-PL" sz="2400" dirty="0" smtClean="0"/>
              <a:t>na </a:t>
            </a:r>
            <a:r>
              <a:rPr lang="pl-PL" sz="2400" dirty="0"/>
              <a:t>której zaznaczono punkt a </a:t>
            </a:r>
            <a:r>
              <a:rPr lang="pl-PL" sz="2400" dirty="0" smtClean="0"/>
              <a:t> i </a:t>
            </a:r>
            <a:r>
              <a:rPr lang="pl-PL" sz="2400" dirty="0"/>
              <a:t>dowolną </a:t>
            </a:r>
            <a:r>
              <a:rPr lang="pl-PL" sz="2400" dirty="0" smtClean="0"/>
              <a:t>liczbę E&gt;0  </a:t>
            </a:r>
            <a:endParaRPr lang="pl-PL" sz="2400" dirty="0"/>
          </a:p>
        </p:txBody>
      </p:sp>
      <p:grpSp>
        <p:nvGrpSpPr>
          <p:cNvPr id="14" name="Grupa 13"/>
          <p:cNvGrpSpPr/>
          <p:nvPr/>
        </p:nvGrpSpPr>
        <p:grpSpPr>
          <a:xfrm>
            <a:off x="357158" y="3000372"/>
            <a:ext cx="6643734" cy="2533366"/>
            <a:chOff x="357158" y="3000372"/>
            <a:chExt cx="6643734" cy="2533366"/>
          </a:xfrm>
        </p:grpSpPr>
        <p:sp>
          <p:nvSpPr>
            <p:cNvPr id="37" name="Text Box 4"/>
            <p:cNvSpPr txBox="1">
              <a:spLocks noChangeArrowheads="1"/>
            </p:cNvSpPr>
            <p:nvPr/>
          </p:nvSpPr>
          <p:spPr bwMode="auto">
            <a:xfrm>
              <a:off x="571472" y="3000372"/>
              <a:ext cx="5735866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400" b="1" u="sng" dirty="0"/>
                <a:t>DEFINICJA</a:t>
              </a:r>
            </a:p>
            <a:p>
              <a:r>
                <a:rPr lang="pl-PL" sz="2400" dirty="0"/>
                <a:t>Przedział otwarty  </a:t>
              </a:r>
              <a:r>
                <a:rPr lang="pl-PL" sz="2400" dirty="0" smtClean="0"/>
                <a:t>(</a:t>
              </a:r>
              <a:r>
                <a:rPr lang="pl-PL" sz="2400" dirty="0" err="1" smtClean="0"/>
                <a:t>a-E,a+E</a:t>
              </a:r>
              <a:r>
                <a:rPr lang="pl-PL" sz="2400" dirty="0" smtClean="0"/>
                <a:t>) nazywamy </a:t>
              </a:r>
              <a:endParaRPr lang="pl-PL" sz="2400" dirty="0"/>
            </a:p>
            <a:p>
              <a:r>
                <a:rPr lang="pl-PL" sz="2400" dirty="0"/>
                <a:t>otoczeniem punktu a.</a:t>
              </a:r>
            </a:p>
          </p:txBody>
        </p:sp>
        <p:grpSp>
          <p:nvGrpSpPr>
            <p:cNvPr id="48" name="Grupa 47"/>
            <p:cNvGrpSpPr/>
            <p:nvPr/>
          </p:nvGrpSpPr>
          <p:grpSpPr>
            <a:xfrm>
              <a:off x="357158" y="4857759"/>
              <a:ext cx="6643734" cy="675979"/>
              <a:chOff x="642910" y="4786322"/>
              <a:chExt cx="7467600" cy="742108"/>
            </a:xfrm>
          </p:grpSpPr>
          <p:sp>
            <p:nvSpPr>
              <p:cNvPr id="40" name="Line 6"/>
              <p:cNvSpPr>
                <a:spLocks noChangeShapeType="1"/>
              </p:cNvSpPr>
              <p:nvPr/>
            </p:nvSpPr>
            <p:spPr bwMode="auto">
              <a:xfrm>
                <a:off x="642910" y="4938722"/>
                <a:ext cx="7467600" cy="0"/>
              </a:xfrm>
              <a:prstGeom prst="line">
                <a:avLst/>
              </a:prstGeom>
              <a:ln>
                <a:headEnd/>
                <a:tailEnd type="triangle" w="lg" len="lg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wrap="none" anchor="ctr"/>
              <a:lstStyle/>
              <a:p>
                <a:endParaRPr lang="pl-PL" sz="1200"/>
              </a:p>
            </p:txBody>
          </p:sp>
          <p:sp>
            <p:nvSpPr>
              <p:cNvPr id="41" name="Line 7"/>
              <p:cNvSpPr>
                <a:spLocks noChangeShapeType="1"/>
              </p:cNvSpPr>
              <p:nvPr/>
            </p:nvSpPr>
            <p:spPr bwMode="auto">
              <a:xfrm>
                <a:off x="4148110" y="4786322"/>
                <a:ext cx="0" cy="304800"/>
              </a:xfrm>
              <a:prstGeom prst="line">
                <a:avLst/>
              </a:prstGeom>
              <a:noFill/>
              <a:ln w="254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 sz="1200"/>
              </a:p>
            </p:txBody>
          </p:sp>
          <p:sp>
            <p:nvSpPr>
              <p:cNvPr id="42" name="Line 8"/>
              <p:cNvSpPr>
                <a:spLocks noChangeShapeType="1"/>
              </p:cNvSpPr>
              <p:nvPr/>
            </p:nvSpPr>
            <p:spPr bwMode="auto">
              <a:xfrm>
                <a:off x="5672110" y="4786322"/>
                <a:ext cx="0" cy="304800"/>
              </a:xfrm>
              <a:prstGeom prst="line">
                <a:avLst/>
              </a:prstGeom>
              <a:noFill/>
              <a:ln w="254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 sz="1200"/>
              </a:p>
            </p:txBody>
          </p:sp>
          <p:sp>
            <p:nvSpPr>
              <p:cNvPr id="43" name="Line 9"/>
              <p:cNvSpPr>
                <a:spLocks noChangeShapeType="1"/>
              </p:cNvSpPr>
              <p:nvPr/>
            </p:nvSpPr>
            <p:spPr bwMode="auto">
              <a:xfrm>
                <a:off x="2776510" y="4786322"/>
                <a:ext cx="0" cy="304800"/>
              </a:xfrm>
              <a:prstGeom prst="line">
                <a:avLst/>
              </a:prstGeom>
              <a:noFill/>
              <a:ln w="254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 sz="1200"/>
              </a:p>
            </p:txBody>
          </p:sp>
          <p:sp>
            <p:nvSpPr>
              <p:cNvPr id="46" name="Text Box 12"/>
              <p:cNvSpPr txBox="1">
                <a:spLocks noChangeArrowheads="1"/>
              </p:cNvSpPr>
              <p:nvPr/>
            </p:nvSpPr>
            <p:spPr bwMode="auto">
              <a:xfrm>
                <a:off x="2409439" y="5021602"/>
                <a:ext cx="3760687" cy="5068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pl-PL" sz="2400" dirty="0" smtClean="0"/>
                  <a:t>a-E           a            </a:t>
                </a:r>
                <a:r>
                  <a:rPr lang="pl-PL" sz="2400" dirty="0" err="1" smtClean="0"/>
                  <a:t>a+E</a:t>
                </a:r>
                <a:endParaRPr lang="pl-PL" sz="2400" dirty="0"/>
              </a:p>
            </p:txBody>
          </p:sp>
          <p:sp>
            <p:nvSpPr>
              <p:cNvPr id="47" name="Line 13"/>
              <p:cNvSpPr>
                <a:spLocks noChangeShapeType="1"/>
              </p:cNvSpPr>
              <p:nvPr/>
            </p:nvSpPr>
            <p:spPr bwMode="auto">
              <a:xfrm>
                <a:off x="2776510" y="4938722"/>
                <a:ext cx="2895600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wrap="none" anchor="ctr"/>
              <a:lstStyle/>
              <a:p>
                <a:endParaRPr lang="pl-PL" sz="1200">
                  <a:ln w="76200">
                    <a:solidFill>
                      <a:schemeClr val="tx1"/>
                    </a:solidFill>
                  </a:ln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ciągu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93720" y="1071546"/>
            <a:ext cx="8921750" cy="1769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2400" dirty="0"/>
              <a:t>Zwrot</a:t>
            </a:r>
            <a:r>
              <a:rPr lang="pl-PL" sz="2400" dirty="0" smtClean="0"/>
              <a:t>:</a:t>
            </a:r>
            <a:r>
              <a:rPr lang="pl-PL" sz="2400" b="1" dirty="0" smtClean="0"/>
              <a:t>  </a:t>
            </a:r>
            <a:r>
              <a:rPr lang="pl-PL" sz="2400" b="1" dirty="0"/>
              <a:t>„prawie wszystkie wyrazy ciągu” </a:t>
            </a:r>
            <a:r>
              <a:rPr lang="pl-PL" sz="2800" b="1" dirty="0" smtClean="0"/>
              <a:t/>
            </a:r>
            <a:br>
              <a:rPr lang="pl-PL" sz="2800" b="1" dirty="0" smtClean="0"/>
            </a:br>
            <a:endParaRPr lang="pl-PL" sz="900" b="1" dirty="0"/>
          </a:p>
          <a:p>
            <a:r>
              <a:rPr lang="pl-PL" sz="2400" dirty="0"/>
              <a:t>odnosi się do ciągów nieskończonych i </a:t>
            </a:r>
            <a:r>
              <a:rPr lang="pl-PL" sz="2400" dirty="0" smtClean="0"/>
              <a:t>oznacza tyle</a:t>
            </a:r>
            <a:r>
              <a:rPr lang="pl-PL" sz="2400" dirty="0"/>
              <a:t>, co wszystkie wyrazy ciągu z </a:t>
            </a:r>
            <a:r>
              <a:rPr lang="pl-PL" sz="2400" dirty="0" smtClean="0"/>
              <a:t>wyjątkiem (oprócz</a:t>
            </a:r>
            <a:r>
              <a:rPr lang="pl-PL" sz="2400" dirty="0"/>
              <a:t>) </a:t>
            </a:r>
            <a:r>
              <a:rPr lang="pl-PL" sz="2400" b="1" dirty="0"/>
              <a:t>skończonej</a:t>
            </a:r>
            <a:r>
              <a:rPr lang="pl-PL" sz="2400" dirty="0"/>
              <a:t> ich liczby.</a:t>
            </a:r>
          </a:p>
        </p:txBody>
      </p:sp>
      <p:grpSp>
        <p:nvGrpSpPr>
          <p:cNvPr id="9" name="Grupa 8"/>
          <p:cNvGrpSpPr/>
          <p:nvPr/>
        </p:nvGrpSpPr>
        <p:grpSpPr>
          <a:xfrm>
            <a:off x="285720" y="2870200"/>
            <a:ext cx="7143800" cy="3416320"/>
            <a:chOff x="285720" y="2870200"/>
            <a:chExt cx="7143800" cy="3416320"/>
          </a:xfrm>
        </p:grpSpPr>
        <p:sp>
          <p:nvSpPr>
            <p:cNvPr id="5" name="Text Box 2"/>
            <p:cNvSpPr txBox="1">
              <a:spLocks noChangeArrowheads="1"/>
            </p:cNvSpPr>
            <p:nvPr/>
          </p:nvSpPr>
          <p:spPr bwMode="auto">
            <a:xfrm>
              <a:off x="285720" y="2870200"/>
              <a:ext cx="7143800" cy="3416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pl-PL" sz="2400" b="1" u="sng" dirty="0"/>
                <a:t>DEFINICJA</a:t>
              </a:r>
            </a:p>
            <a:p>
              <a:r>
                <a:rPr lang="pl-PL" sz="2400" dirty="0"/>
                <a:t>Mówimy, że liczba a jest granicą </a:t>
              </a:r>
              <a:r>
                <a:rPr lang="pl-PL" sz="2400" dirty="0" smtClean="0"/>
                <a:t>ciągu, jeśli </a:t>
              </a:r>
              <a:r>
                <a:rPr lang="pl-PL" sz="2400" dirty="0"/>
                <a:t>do dowolnego otoczenia liczby a należą </a:t>
              </a:r>
              <a:r>
                <a:rPr lang="pl-PL" sz="2400" dirty="0" smtClean="0"/>
                <a:t>prawie </a:t>
              </a:r>
              <a:r>
                <a:rPr lang="pl-PL" sz="2400" dirty="0"/>
                <a:t>wszystkie wyrazy </a:t>
              </a:r>
              <a:r>
                <a:rPr lang="pl-PL" sz="2400" dirty="0" smtClean="0"/>
                <a:t>ciągu. </a:t>
              </a:r>
              <a:endParaRPr lang="pl-PL" sz="2400" dirty="0"/>
            </a:p>
            <a:p>
              <a:endParaRPr lang="pl-PL" sz="2400" dirty="0"/>
            </a:p>
            <a:p>
              <a:r>
                <a:rPr lang="pl-PL" sz="2400" dirty="0" smtClean="0"/>
                <a:t>            Piszemy</a:t>
              </a:r>
              <a:r>
                <a:rPr lang="pl-PL" sz="2400" dirty="0"/>
                <a:t>:                                      </a:t>
              </a:r>
              <a:r>
                <a:rPr lang="pl-PL" i="1" dirty="0"/>
                <a:t>lim - limes -</a:t>
              </a:r>
            </a:p>
            <a:p>
              <a:r>
                <a:rPr lang="pl-PL" i="1" dirty="0"/>
                <a:t>                                                                   </a:t>
              </a:r>
              <a:r>
                <a:rPr lang="pl-PL" i="1" dirty="0" smtClean="0"/>
                <a:t>                   granica </a:t>
              </a:r>
              <a:r>
                <a:rPr lang="pl-PL" i="1" dirty="0"/>
                <a:t>(łac.)</a:t>
              </a:r>
              <a:endParaRPr lang="pl-PL" sz="2400" dirty="0"/>
            </a:p>
            <a:p>
              <a:endParaRPr lang="pl-PL" sz="2400" dirty="0"/>
            </a:p>
            <a:p>
              <a:r>
                <a:rPr lang="pl-PL" sz="2400" dirty="0" smtClean="0"/>
                <a:t>           Ciąg</a:t>
              </a:r>
              <a:r>
                <a:rPr lang="pl-PL" sz="2400" dirty="0"/>
                <a:t>, który ma granicę nazywamy zbieżnym. </a:t>
              </a:r>
            </a:p>
          </p:txBody>
        </p:sp>
        <p:graphicFrame>
          <p:nvGraphicFramePr>
            <p:cNvPr id="8" name="Obiekt 7"/>
            <p:cNvGraphicFramePr>
              <a:graphicFrameLocks noChangeAspect="1"/>
            </p:cNvGraphicFramePr>
            <p:nvPr/>
          </p:nvGraphicFramePr>
          <p:xfrm>
            <a:off x="2786050" y="4500570"/>
            <a:ext cx="2484094" cy="1071570"/>
          </p:xfrm>
          <a:graphic>
            <a:graphicData uri="http://schemas.openxmlformats.org/presentationml/2006/ole">
              <p:oleObj spid="_x0000_s10243" name="Równanie" r:id="rId3" imgW="647640" imgH="27936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ciągu - media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11268" name="Object 4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714480" y="2714620"/>
          <a:ext cx="1371600" cy="1071562"/>
        </p:xfrm>
        <a:graphic>
          <a:graphicData uri="http://schemas.openxmlformats.org/presentationml/2006/ole">
            <p:oleObj spid="_x0000_s11268" name="Prezentacja" showAsIcon="1" r:id="rId3" imgW="914400" imgH="714240" progId="PowerPoint.Show.8">
              <p:embed/>
            </p:oleObj>
          </a:graphicData>
        </a:graphic>
      </p:graphicFrame>
      <p:sp>
        <p:nvSpPr>
          <p:cNvPr id="10" name="pole tekstowe 9"/>
          <p:cNvSpPr txBox="1"/>
          <p:nvPr/>
        </p:nvSpPr>
        <p:spPr>
          <a:xfrm>
            <a:off x="3000364" y="1643050"/>
            <a:ext cx="5711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Prezentacja – granica ciągu, twierdzenia o granicach, </a:t>
            </a:r>
            <a:br>
              <a:rPr lang="pl-PL" dirty="0" smtClean="0"/>
            </a:br>
            <a:r>
              <a:rPr lang="pl-PL" dirty="0" smtClean="0"/>
              <a:t>obliczanie granic </a:t>
            </a:r>
            <a:endParaRPr lang="pl-PL" dirty="0"/>
          </a:p>
        </p:txBody>
      </p:sp>
      <p:graphicFrame>
        <p:nvGraphicFramePr>
          <p:cNvPr id="8" name="Obiekt 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714480" y="1643050"/>
          <a:ext cx="1280165" cy="1000129"/>
        </p:xfrm>
        <a:graphic>
          <a:graphicData uri="http://schemas.openxmlformats.org/presentationml/2006/ole">
            <p:oleObj spid="_x0000_s11271" name="Prezentacja" showAsIcon="1" r:id="rId4" imgW="914400" imgH="714240" progId="PowerPoint.Show.8">
              <p:embed/>
            </p:oleObj>
          </a:graphicData>
        </a:graphic>
      </p:graphicFrame>
      <p:sp>
        <p:nvSpPr>
          <p:cNvPr id="11" name="pole tekstowe 10"/>
          <p:cNvSpPr txBox="1"/>
          <p:nvPr/>
        </p:nvSpPr>
        <p:spPr>
          <a:xfrm>
            <a:off x="3000364" y="2786058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Granica ciągu - animacja </a:t>
            </a:r>
            <a:endParaRPr lang="pl-PL" dirty="0"/>
          </a:p>
        </p:txBody>
      </p:sp>
      <p:sp>
        <p:nvSpPr>
          <p:cNvPr id="12" name="pole tekstowe 11"/>
          <p:cNvSpPr txBox="1"/>
          <p:nvPr/>
        </p:nvSpPr>
        <p:spPr>
          <a:xfrm>
            <a:off x="3000364" y="3845486"/>
            <a:ext cx="3980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Granica ciągu – </a:t>
            </a:r>
            <a:r>
              <a:rPr lang="pl-PL" dirty="0" err="1" smtClean="0">
                <a:hlinkClick r:id="rId5"/>
              </a:rPr>
              <a:t>www.medianauka.pl</a:t>
            </a:r>
            <a:r>
              <a:rPr lang="pl-PL" dirty="0" smtClean="0"/>
              <a:t> </a:t>
            </a:r>
            <a:endParaRPr lang="pl-PL" dirty="0"/>
          </a:p>
        </p:txBody>
      </p:sp>
      <p:pic>
        <p:nvPicPr>
          <p:cNvPr id="13" name="Obraz 12" descr="iexplore.gif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5984" y="3786190"/>
            <a:ext cx="457200" cy="457200"/>
          </a:xfrm>
          <a:prstGeom prst="rect">
            <a:avLst/>
          </a:prstGeom>
        </p:spPr>
      </p:pic>
      <p:sp>
        <p:nvSpPr>
          <p:cNvPr id="14" name="pole tekstowe 13"/>
          <p:cNvSpPr txBox="1"/>
          <p:nvPr/>
        </p:nvSpPr>
        <p:spPr>
          <a:xfrm>
            <a:off x="1928794" y="4286256"/>
            <a:ext cx="1130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/>
              <a:t>Granica ciągu</a:t>
            </a:r>
            <a:endParaRPr lang="pl-PL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pole tekstowe 3"/>
          <p:cNvSpPr txBox="1"/>
          <p:nvPr/>
        </p:nvSpPr>
        <p:spPr>
          <a:xfrm>
            <a:off x="428596" y="1357298"/>
            <a:ext cx="6775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Weźmy dowolną funkcję f(x) i ustalmy  punkt x</a:t>
            </a:r>
            <a:r>
              <a:rPr lang="pl-PL" sz="2400" baseline="-25000" dirty="0" smtClean="0"/>
              <a:t>0</a:t>
            </a:r>
            <a:r>
              <a:rPr lang="pl-PL" sz="2400" dirty="0" smtClean="0"/>
              <a:t>. </a:t>
            </a:r>
            <a:endParaRPr lang="pl-PL" sz="2400" dirty="0"/>
          </a:p>
        </p:txBody>
      </p:sp>
      <p:grpSp>
        <p:nvGrpSpPr>
          <p:cNvPr id="10" name="Grupa 9"/>
          <p:cNvGrpSpPr/>
          <p:nvPr/>
        </p:nvGrpSpPr>
        <p:grpSpPr>
          <a:xfrm>
            <a:off x="714348" y="2017982"/>
            <a:ext cx="6286544" cy="4268538"/>
            <a:chOff x="714348" y="2017982"/>
            <a:chExt cx="6286544" cy="4268538"/>
          </a:xfrm>
        </p:grpSpPr>
        <p:pic>
          <p:nvPicPr>
            <p:cNvPr id="2150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4348" y="2017982"/>
              <a:ext cx="6286544" cy="4268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pole tekstowe 7"/>
            <p:cNvSpPr txBox="1"/>
            <p:nvPr/>
          </p:nvSpPr>
          <p:spPr>
            <a:xfrm>
              <a:off x="4972776" y="4714884"/>
              <a:ext cx="3850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x</a:t>
              </a:r>
              <a:r>
                <a:rPr lang="pl-PL" baseline="-25000" dirty="0" smtClean="0"/>
                <a:t>0</a:t>
              </a:r>
              <a:endParaRPr lang="pl-PL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pole tekstowe 3"/>
          <p:cNvSpPr txBox="1"/>
          <p:nvPr/>
        </p:nvSpPr>
        <p:spPr>
          <a:xfrm>
            <a:off x="428596" y="1142984"/>
            <a:ext cx="77292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Weźmy dowolną ciąg argumentów (z dziedziny funkcji) </a:t>
            </a:r>
            <a:br>
              <a:rPr lang="pl-PL" sz="2400" dirty="0" smtClean="0"/>
            </a:br>
            <a:r>
              <a:rPr lang="pl-PL" sz="2400" dirty="0" smtClean="0"/>
              <a:t> {</a:t>
            </a:r>
            <a:r>
              <a:rPr lang="pl-PL" sz="2400" dirty="0" err="1" smtClean="0"/>
              <a:t>x</a:t>
            </a:r>
            <a:r>
              <a:rPr lang="pl-PL" sz="2400" baseline="-25000" dirty="0" err="1" smtClean="0"/>
              <a:t>n</a:t>
            </a:r>
            <a:r>
              <a:rPr lang="pl-PL" sz="2400" dirty="0" smtClean="0"/>
              <a:t>} zbieżny do punkt x</a:t>
            </a:r>
            <a:r>
              <a:rPr lang="pl-PL" sz="2400" baseline="-25000" dirty="0" smtClean="0"/>
              <a:t>0</a:t>
            </a:r>
            <a:r>
              <a:rPr lang="pl-PL" sz="2400" dirty="0" smtClean="0"/>
              <a:t> o wyrazach różnych od x</a:t>
            </a:r>
            <a:r>
              <a:rPr lang="pl-PL" sz="2400" baseline="-25000" dirty="0" smtClean="0"/>
              <a:t>0</a:t>
            </a:r>
            <a:endParaRPr lang="pl-PL" sz="2400" dirty="0"/>
          </a:p>
        </p:txBody>
      </p:sp>
      <p:grpSp>
        <p:nvGrpSpPr>
          <p:cNvPr id="14" name="Grupa 13"/>
          <p:cNvGrpSpPr/>
          <p:nvPr/>
        </p:nvGrpSpPr>
        <p:grpSpPr>
          <a:xfrm>
            <a:off x="714348" y="2017982"/>
            <a:ext cx="6286544" cy="4268538"/>
            <a:chOff x="714348" y="2017982"/>
            <a:chExt cx="6286544" cy="4268538"/>
          </a:xfrm>
        </p:grpSpPr>
        <p:pic>
          <p:nvPicPr>
            <p:cNvPr id="2150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4348" y="2017982"/>
              <a:ext cx="6286544" cy="4268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pole tekstowe 7"/>
            <p:cNvSpPr txBox="1"/>
            <p:nvPr/>
          </p:nvSpPr>
          <p:spPr>
            <a:xfrm>
              <a:off x="4935903" y="4714884"/>
              <a:ext cx="20649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x</a:t>
              </a:r>
              <a:r>
                <a:rPr lang="pl-PL" baseline="-25000" dirty="0" smtClean="0"/>
                <a:t>0 </a:t>
              </a:r>
              <a:r>
                <a:rPr lang="pl-PL" dirty="0" smtClean="0"/>
                <a:t> ...</a:t>
              </a:r>
              <a:r>
                <a:rPr lang="pl-PL" baseline="-25000" dirty="0" smtClean="0"/>
                <a:t>     </a:t>
              </a:r>
              <a:r>
                <a:rPr lang="pl-PL" dirty="0" smtClean="0"/>
                <a:t>x</a:t>
              </a:r>
              <a:r>
                <a:rPr lang="pl-PL" baseline="-25000" dirty="0" smtClean="0"/>
                <a:t>3    </a:t>
              </a:r>
              <a:r>
                <a:rPr lang="pl-PL" dirty="0" smtClean="0"/>
                <a:t>x</a:t>
              </a:r>
              <a:r>
                <a:rPr lang="pl-PL" baseline="-25000" dirty="0" smtClean="0"/>
                <a:t>2     </a:t>
              </a:r>
              <a:r>
                <a:rPr lang="pl-PL" dirty="0" smtClean="0"/>
                <a:t>x</a:t>
              </a:r>
              <a:r>
                <a:rPr lang="pl-PL" baseline="-25000" dirty="0" smtClean="0"/>
                <a:t>1    </a:t>
              </a:r>
              <a:endParaRPr lang="pl-PL" dirty="0"/>
            </a:p>
          </p:txBody>
        </p:sp>
        <p:sp>
          <p:nvSpPr>
            <p:cNvPr id="9" name="Nawias klamrowy zamykający 8"/>
            <p:cNvSpPr/>
            <p:nvPr/>
          </p:nvSpPr>
          <p:spPr>
            <a:xfrm rot="16200000" flipH="1">
              <a:off x="5786446" y="4429132"/>
              <a:ext cx="571504" cy="1571636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" name="pole tekstowe 9"/>
            <p:cNvSpPr txBox="1"/>
            <p:nvPr/>
          </p:nvSpPr>
          <p:spPr>
            <a:xfrm>
              <a:off x="5500694" y="5500702"/>
              <a:ext cx="1143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{</a:t>
              </a:r>
              <a:r>
                <a:rPr lang="pl-PL" dirty="0" err="1" smtClean="0"/>
                <a:t>x</a:t>
              </a:r>
              <a:r>
                <a:rPr lang="pl-PL" baseline="-25000" dirty="0" err="1" smtClean="0"/>
                <a:t>n</a:t>
              </a:r>
              <a:r>
                <a:rPr lang="pl-PL" dirty="0" smtClean="0"/>
                <a:t>}  -&gt; x</a:t>
              </a:r>
              <a:r>
                <a:rPr lang="pl-PL" baseline="-25000" dirty="0" smtClean="0"/>
                <a:t>0</a:t>
              </a:r>
              <a:endParaRPr lang="pl-PL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</a:t>
            </a:r>
            <a:endParaRPr sz="3600" dirty="0"/>
          </a:p>
        </p:txBody>
      </p:sp>
      <p:cxnSp>
        <p:nvCxnSpPr>
          <p:cNvPr id="7" name="Łącznik prosty 6"/>
          <p:cNvCxnSpPr/>
          <p:nvPr/>
        </p:nvCxnSpPr>
        <p:spPr>
          <a:xfrm>
            <a:off x="467544" y="1052736"/>
            <a:ext cx="446449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pole tekstowe 3"/>
          <p:cNvSpPr txBox="1"/>
          <p:nvPr/>
        </p:nvSpPr>
        <p:spPr>
          <a:xfrm>
            <a:off x="214282" y="1252823"/>
            <a:ext cx="8975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dirty="0" smtClean="0"/>
              <a:t>Ciągowi argumentów {</a:t>
            </a:r>
            <a:r>
              <a:rPr lang="pl-PL" sz="2400" dirty="0" err="1" smtClean="0"/>
              <a:t>x</a:t>
            </a:r>
            <a:r>
              <a:rPr lang="pl-PL" sz="2400" baseline="-25000" dirty="0" err="1" smtClean="0"/>
              <a:t>n</a:t>
            </a:r>
            <a:r>
              <a:rPr lang="pl-PL" sz="2400" dirty="0" smtClean="0"/>
              <a:t>} odpowiada pewien ciąg wartości {f(</a:t>
            </a:r>
            <a:r>
              <a:rPr lang="pl-PL" sz="2400" dirty="0" err="1" smtClean="0"/>
              <a:t>x</a:t>
            </a:r>
            <a:r>
              <a:rPr lang="pl-PL" sz="2400" baseline="-25000" dirty="0" err="1" smtClean="0"/>
              <a:t>n</a:t>
            </a:r>
            <a:r>
              <a:rPr lang="pl-PL" sz="2400" dirty="0" smtClean="0"/>
              <a:t>)}</a:t>
            </a:r>
            <a:endParaRPr lang="pl-PL" sz="2400" dirty="0"/>
          </a:p>
        </p:txBody>
      </p:sp>
      <p:grpSp>
        <p:nvGrpSpPr>
          <p:cNvPr id="24" name="Grupa 23"/>
          <p:cNvGrpSpPr/>
          <p:nvPr/>
        </p:nvGrpSpPr>
        <p:grpSpPr>
          <a:xfrm>
            <a:off x="804880" y="1714488"/>
            <a:ext cx="6267450" cy="4286280"/>
            <a:chOff x="876318" y="1785926"/>
            <a:chExt cx="6267450" cy="4286280"/>
          </a:xfrm>
        </p:grpSpPr>
        <p:pic>
          <p:nvPicPr>
            <p:cNvPr id="2355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76318" y="1843106"/>
              <a:ext cx="6267450" cy="422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" name="pole tekstowe 18"/>
            <p:cNvSpPr txBox="1"/>
            <p:nvPr/>
          </p:nvSpPr>
          <p:spPr>
            <a:xfrm>
              <a:off x="2428860" y="1785926"/>
              <a:ext cx="1000132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 smtClean="0"/>
                <a:t>f(x</a:t>
              </a:r>
              <a:r>
                <a:rPr lang="pl-PL" baseline="-25000" dirty="0" smtClean="0"/>
                <a:t>1</a:t>
              </a:r>
              <a:r>
                <a:rPr lang="pl-PL" dirty="0" smtClean="0"/>
                <a:t>)</a:t>
              </a:r>
            </a:p>
            <a:p>
              <a:endParaRPr lang="pl-PL" dirty="0" smtClean="0"/>
            </a:p>
            <a:p>
              <a:r>
                <a:rPr lang="pl-PL" dirty="0" smtClean="0"/>
                <a:t>f(x</a:t>
              </a:r>
              <a:r>
                <a:rPr lang="pl-PL" baseline="-25000" dirty="0" smtClean="0"/>
                <a:t>2</a:t>
              </a:r>
              <a:r>
                <a:rPr lang="pl-PL" dirty="0" smtClean="0"/>
                <a:t>)</a:t>
              </a:r>
            </a:p>
            <a:p>
              <a:endParaRPr lang="pl-PL" dirty="0" smtClean="0"/>
            </a:p>
            <a:p>
              <a:r>
                <a:rPr lang="pl-PL" dirty="0" smtClean="0"/>
                <a:t>f(x</a:t>
              </a:r>
              <a:r>
                <a:rPr lang="pl-PL" baseline="-25000" dirty="0" smtClean="0"/>
                <a:t>3</a:t>
              </a:r>
              <a:r>
                <a:rPr lang="pl-PL" dirty="0" smtClean="0"/>
                <a:t>)</a:t>
              </a:r>
            </a:p>
            <a:p>
              <a:r>
                <a:rPr lang="pl-PL" dirty="0" smtClean="0"/>
                <a:t>   .</a:t>
              </a:r>
            </a:p>
            <a:p>
              <a:r>
                <a:rPr lang="pl-PL" dirty="0" smtClean="0"/>
                <a:t>   .</a:t>
              </a:r>
            </a:p>
            <a:p>
              <a:r>
                <a:rPr lang="pl-PL" dirty="0" smtClean="0"/>
                <a:t>  g</a:t>
              </a:r>
            </a:p>
            <a:p>
              <a:endParaRPr lang="pl-PL" dirty="0" smtClean="0"/>
            </a:p>
            <a:p>
              <a:endParaRPr lang="pl-PL" dirty="0"/>
            </a:p>
          </p:txBody>
        </p:sp>
      </p:grpSp>
      <p:grpSp>
        <p:nvGrpSpPr>
          <p:cNvPr id="28" name="Grupa 27"/>
          <p:cNvGrpSpPr/>
          <p:nvPr/>
        </p:nvGrpSpPr>
        <p:grpSpPr>
          <a:xfrm>
            <a:off x="714348" y="1928802"/>
            <a:ext cx="6703903" cy="4429156"/>
            <a:chOff x="714348" y="1928802"/>
            <a:chExt cx="6703903" cy="4429156"/>
          </a:xfrm>
        </p:grpSpPr>
        <p:sp>
          <p:nvSpPr>
            <p:cNvPr id="20" name="Nawias klamrowy zamykający 19"/>
            <p:cNvSpPr/>
            <p:nvPr/>
          </p:nvSpPr>
          <p:spPr>
            <a:xfrm flipH="1">
              <a:off x="1928794" y="1928802"/>
              <a:ext cx="571504" cy="1857388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1" name="pole tekstowe 20"/>
            <p:cNvSpPr txBox="1"/>
            <p:nvPr/>
          </p:nvSpPr>
          <p:spPr>
            <a:xfrm>
              <a:off x="714348" y="2714620"/>
              <a:ext cx="12891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{f(</a:t>
              </a:r>
              <a:r>
                <a:rPr lang="pl-PL" dirty="0" err="1" smtClean="0"/>
                <a:t>x</a:t>
              </a:r>
              <a:r>
                <a:rPr lang="pl-PL" baseline="-25000" dirty="0" err="1" smtClean="0"/>
                <a:t>n</a:t>
              </a:r>
              <a:r>
                <a:rPr lang="pl-PL" dirty="0" smtClean="0"/>
                <a:t>)}  -&gt; g</a:t>
              </a:r>
              <a:endParaRPr lang="pl-PL" dirty="0"/>
            </a:p>
          </p:txBody>
        </p:sp>
        <p:sp>
          <p:nvSpPr>
            <p:cNvPr id="22" name="pole tekstowe 21"/>
            <p:cNvSpPr txBox="1"/>
            <p:nvPr/>
          </p:nvSpPr>
          <p:spPr>
            <a:xfrm>
              <a:off x="857224" y="5526961"/>
              <a:ext cx="656102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400" dirty="0" smtClean="0">
                  <a:solidFill>
                    <a:srgbClr val="FF0000"/>
                  </a:solidFill>
                </a:rPr>
                <a:t>Jeżeli ten ciąg wartości dąży do g to mówimy, </a:t>
              </a:r>
            </a:p>
            <a:p>
              <a:r>
                <a:rPr lang="pl-PL" sz="2400" dirty="0" smtClean="0">
                  <a:solidFill>
                    <a:srgbClr val="FF0000"/>
                  </a:solidFill>
                </a:rPr>
                <a:t>że funkcja f ma w punkcie x</a:t>
              </a:r>
              <a:r>
                <a:rPr lang="pl-PL" sz="2400" baseline="-25000" dirty="0" smtClean="0">
                  <a:solidFill>
                    <a:srgbClr val="FF0000"/>
                  </a:solidFill>
                </a:rPr>
                <a:t>0</a:t>
              </a:r>
              <a:r>
                <a:rPr lang="pl-PL" sz="2400" dirty="0" smtClean="0">
                  <a:solidFill>
                    <a:srgbClr val="FF0000"/>
                  </a:solidFill>
                </a:rPr>
                <a:t> granicę równą g.</a:t>
              </a:r>
              <a:endParaRPr lang="pl-PL" sz="24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altLang="zh-CN" sz="3600" dirty="0" smtClean="0"/>
              <a:t>Granica funkcji</a:t>
            </a:r>
            <a:endParaRPr sz="3600" dirty="0"/>
          </a:p>
        </p:txBody>
      </p:sp>
      <p:grpSp>
        <p:nvGrpSpPr>
          <p:cNvPr id="6" name="Grupa 5"/>
          <p:cNvGrpSpPr/>
          <p:nvPr/>
        </p:nvGrpSpPr>
        <p:grpSpPr>
          <a:xfrm>
            <a:off x="285720" y="1052736"/>
            <a:ext cx="9047670" cy="3308378"/>
            <a:chOff x="285720" y="1052736"/>
            <a:chExt cx="9047670" cy="3308378"/>
          </a:xfrm>
        </p:grpSpPr>
        <p:cxnSp>
          <p:nvCxnSpPr>
            <p:cNvPr id="7" name="Łącznik prosty 6"/>
            <p:cNvCxnSpPr/>
            <p:nvPr/>
          </p:nvCxnSpPr>
          <p:spPr>
            <a:xfrm>
              <a:off x="467544" y="1052736"/>
              <a:ext cx="446449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" name="pole tekstowe 3"/>
            <p:cNvSpPr txBox="1"/>
            <p:nvPr/>
          </p:nvSpPr>
          <p:spPr>
            <a:xfrm>
              <a:off x="285720" y="1359274"/>
              <a:ext cx="9047670" cy="2677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400" dirty="0" smtClean="0"/>
                <a:t>Definicja (Heinego)</a:t>
              </a:r>
            </a:p>
            <a:p>
              <a:endParaRPr lang="pl-PL" sz="1200" dirty="0" smtClean="0"/>
            </a:p>
            <a:p>
              <a:r>
                <a:rPr lang="pl-PL" sz="2400" dirty="0" smtClean="0"/>
                <a:t>Mówimy, że funkcja f : </a:t>
              </a:r>
              <a:r>
                <a:rPr lang="pl-PL" sz="2400" dirty="0" err="1" smtClean="0"/>
                <a:t>D-&gt;R</a:t>
              </a:r>
              <a:r>
                <a:rPr lang="pl-PL" sz="2400" dirty="0" smtClean="0"/>
                <a:t> ma w punkcie x</a:t>
              </a:r>
              <a:r>
                <a:rPr lang="pl-PL" sz="2400" baseline="-25000" dirty="0" smtClean="0"/>
                <a:t>0</a:t>
              </a:r>
              <a:r>
                <a:rPr lang="pl-PL" sz="2400" dirty="0" smtClean="0"/>
                <a:t> granicę </a:t>
              </a:r>
            </a:p>
            <a:p>
              <a:r>
                <a:rPr lang="pl-PL" sz="2400" dirty="0" smtClean="0"/>
                <a:t>równą g, jeśli dla dowolnego ciągu argumentów {</a:t>
              </a:r>
              <a:r>
                <a:rPr lang="pl-PL" sz="2400" dirty="0" err="1" smtClean="0"/>
                <a:t>x</a:t>
              </a:r>
              <a:r>
                <a:rPr lang="pl-PL" sz="2400" baseline="-25000" dirty="0" err="1" smtClean="0"/>
                <a:t>n</a:t>
              </a:r>
              <a:r>
                <a:rPr lang="pl-PL" sz="2400" dirty="0" smtClean="0"/>
                <a:t>} </a:t>
              </a:r>
            </a:p>
            <a:p>
              <a:r>
                <a:rPr lang="pl-PL" sz="2400" dirty="0" smtClean="0"/>
                <a:t>(o wyrazach należących do dziedziny i różnych od x</a:t>
              </a:r>
              <a:r>
                <a:rPr lang="pl-PL" sz="2400" baseline="-25000" dirty="0" smtClean="0"/>
                <a:t>0</a:t>
              </a:r>
              <a:r>
                <a:rPr lang="pl-PL" sz="2400" dirty="0" smtClean="0"/>
                <a:t>) zbieżnego </a:t>
              </a:r>
            </a:p>
            <a:p>
              <a:r>
                <a:rPr lang="pl-PL" sz="2400" dirty="0" smtClean="0"/>
                <a:t>do x</a:t>
              </a:r>
              <a:r>
                <a:rPr lang="pl-PL" sz="2400" baseline="-25000" dirty="0" smtClean="0"/>
                <a:t>0</a:t>
              </a:r>
              <a:r>
                <a:rPr lang="pl-PL" sz="2400" dirty="0" smtClean="0"/>
                <a:t>, ciąg wartości {f(</a:t>
              </a:r>
              <a:r>
                <a:rPr lang="pl-PL" sz="2400" dirty="0" err="1" smtClean="0"/>
                <a:t>x</a:t>
              </a:r>
              <a:r>
                <a:rPr lang="pl-PL" sz="2400" baseline="-25000" dirty="0" err="1" smtClean="0"/>
                <a:t>n</a:t>
              </a:r>
              <a:r>
                <a:rPr lang="pl-PL" sz="2400" dirty="0" smtClean="0"/>
                <a:t>)} jest zbieżny do g.</a:t>
              </a:r>
            </a:p>
            <a:p>
              <a:endParaRPr lang="pl-PL" sz="1200" dirty="0" smtClean="0"/>
            </a:p>
            <a:p>
              <a:r>
                <a:rPr lang="pl-PL" sz="2400" dirty="0" smtClean="0"/>
                <a:t>Piszemy</a:t>
              </a:r>
              <a:endParaRPr lang="pl-PL" sz="2400" dirty="0"/>
            </a:p>
          </p:txBody>
        </p:sp>
        <p:pic>
          <p:nvPicPr>
            <p:cNvPr id="20482" name="Picture 2" descr="http://www.medianauka.pl/skrypty/mimetex.cgi?\lim_%7bx\to%20x_0%7d%20f(x)=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91680" y="3861048"/>
              <a:ext cx="2000264" cy="500066"/>
            </a:xfrm>
            <a:prstGeom prst="rect">
              <a:avLst/>
            </a:prstGeom>
            <a:noFill/>
          </p:spPr>
        </p:pic>
      </p:grpSp>
      <p:sp>
        <p:nvSpPr>
          <p:cNvPr id="8" name="pole tekstowe 7"/>
          <p:cNvSpPr txBox="1"/>
          <p:nvPr/>
        </p:nvSpPr>
        <p:spPr>
          <a:xfrm>
            <a:off x="875133" y="5241394"/>
            <a:ext cx="64331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/>
              <a:t>Dla granicy funkcji obowiązują twierdzenia analogiczne</a:t>
            </a:r>
            <a:br>
              <a:rPr lang="pl-PL" sz="2000" dirty="0" smtClean="0"/>
            </a:br>
            <a:r>
              <a:rPr lang="pl-PL" sz="2000" dirty="0" smtClean="0"/>
              <a:t>jak dla granicy ciągu.</a:t>
            </a:r>
            <a:endParaRPr 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education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education5</Template>
  <TotalTime>425</TotalTime>
  <Words>527</Words>
  <Application>Microsoft Office PowerPoint</Application>
  <PresentationFormat>Pokaz na ekranie (4:3)</PresentationFormat>
  <Paragraphs>117</Paragraphs>
  <Slides>21</Slides>
  <Notes>0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21</vt:i4>
      </vt:variant>
    </vt:vector>
  </HeadingPairs>
  <TitlesOfParts>
    <vt:vector size="24" baseType="lpstr">
      <vt:lpstr>education5</vt:lpstr>
      <vt:lpstr>Równanie</vt:lpstr>
      <vt:lpstr>Prezentacja</vt:lpstr>
      <vt:lpstr>Granica            funkcji  </vt:lpstr>
      <vt:lpstr>Tematyka zajęć</vt:lpstr>
      <vt:lpstr>Granica ciągu</vt:lpstr>
      <vt:lpstr>Granica ciągu</vt:lpstr>
      <vt:lpstr>Granica ciągu - media</vt:lpstr>
      <vt:lpstr>Granica funkcji</vt:lpstr>
      <vt:lpstr>Granica funkcji</vt:lpstr>
      <vt:lpstr>Granica funkcji</vt:lpstr>
      <vt:lpstr>Granica funkcji</vt:lpstr>
      <vt:lpstr>Granica funkcji</vt:lpstr>
      <vt:lpstr>Granica funkcji</vt:lpstr>
      <vt:lpstr>Granica funkcji - asymtoty</vt:lpstr>
      <vt:lpstr>Granica funkcji - asymptoty</vt:lpstr>
      <vt:lpstr>Granica funkcji - media</vt:lpstr>
      <vt:lpstr>Granica funkcji - przykłady</vt:lpstr>
      <vt:lpstr>Granica funkcji - obliczanie</vt:lpstr>
      <vt:lpstr>Granica funkcji - obliczanie</vt:lpstr>
      <vt:lpstr>Granica funkcji - obliczanie</vt:lpstr>
      <vt:lpstr>Granica funkcji - obliczanie</vt:lpstr>
      <vt:lpstr>Granica funkcji - obliczanie</vt:lpstr>
      <vt:lpstr>Granica funkcji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Granica            funkcji  </dc:title>
  <dc:subject/>
  <dc:creator>APP</dc:creator>
  <cp:keywords/>
  <dc:description/>
  <cp:lastModifiedBy>AP</cp:lastModifiedBy>
  <cp:revision>122</cp:revision>
  <dcterms:created xsi:type="dcterms:W3CDTF">2010-11-21T13:25:29Z</dcterms:created>
  <dcterms:modified xsi:type="dcterms:W3CDTF">2015-03-13T07:54:22Z</dcterms:modified>
  <cp:category/>
</cp:coreProperties>
</file>